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784" r:id="rId5"/>
    <p:sldId id="783" r:id="rId6"/>
    <p:sldId id="790" r:id="rId7"/>
    <p:sldId id="789" r:id="rId8"/>
    <p:sldId id="788" r:id="rId9"/>
    <p:sldId id="785" r:id="rId10"/>
    <p:sldId id="786" r:id="rId11"/>
    <p:sldId id="7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6C9662-6E71-1F1F-2A49-49B837CA3833}" name="MARIA ELENA MARTINOTTI" initials="" userId="S::mariaelena.martinotti@cnr.it::4a3ec7fe-2ceb-4c74-9653-c509d8dfcfb9" providerId="AD"/>
  <p188:author id="{F2FB208F-73A5-51EB-6065-572E7E673819}" name="PAOLO BRAICO" initials="PB" userId="S::paolo.braico@cnr.it::d69af999-3df0-4f17-a62c-b66b01abd90b" providerId="AD"/>
  <p188:author id="{34AA4EFF-97F5-D5F7-A571-47988FF2522D}" name="LUIGI MAZARI VILLANOVA" initials="LV" userId="S::luigi.mazarivillanova@cnr.it::a60b231b-1751-49ed-9222-58cae99d78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060"/>
    <a:srgbClr val="002C5C"/>
    <a:srgbClr val="1C01B5"/>
    <a:srgbClr val="0033CC"/>
    <a:srgbClr val="7898C9"/>
    <a:srgbClr val="15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7DD2D1-6498-2E01-0E86-D50B8E18FC9C}" v="18" dt="2023-11-10T14:34:51.0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2" autoAdjust="0"/>
    <p:restoredTop sz="94660"/>
  </p:normalViewPr>
  <p:slideViewPr>
    <p:cSldViewPr snapToGrid="0">
      <p:cViewPr>
        <p:scale>
          <a:sx n="59" d="100"/>
          <a:sy n="59" d="100"/>
        </p:scale>
        <p:origin x="1276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ELENA MARTINOTTI" userId="S::mariaelena.martinotti@cnr.it::4a3ec7fe-2ceb-4c74-9653-c509d8dfcfb9" providerId="AD" clId="Web-{877DD2D1-6498-2E01-0E86-D50B8E18FC9C}"/>
    <pc:docChg chg="delSld modSld">
      <pc:chgData name="MARIA ELENA MARTINOTTI" userId="S::mariaelena.martinotti@cnr.it::4a3ec7fe-2ceb-4c74-9653-c509d8dfcfb9" providerId="AD" clId="Web-{877DD2D1-6498-2E01-0E86-D50B8E18FC9C}" dt="2023-11-10T14:34:51.071" v="11"/>
      <pc:docMkLst>
        <pc:docMk/>
      </pc:docMkLst>
      <pc:sldChg chg="modSp del mod modShow">
        <pc:chgData name="MARIA ELENA MARTINOTTI" userId="S::mariaelena.martinotti@cnr.it::4a3ec7fe-2ceb-4c74-9653-c509d8dfcfb9" providerId="AD" clId="Web-{877DD2D1-6498-2E01-0E86-D50B8E18FC9C}" dt="2023-11-10T14:34:51.071" v="11"/>
        <pc:sldMkLst>
          <pc:docMk/>
          <pc:sldMk cId="1824567093" sldId="780"/>
        </pc:sldMkLst>
        <pc:spChg chg="mod">
          <ac:chgData name="MARIA ELENA MARTINOTTI" userId="S::mariaelena.martinotti@cnr.it::4a3ec7fe-2ceb-4c74-9653-c509d8dfcfb9" providerId="AD" clId="Web-{877DD2D1-6498-2E01-0E86-D50B8E18FC9C}" dt="2023-11-10T14:34:20.211" v="9" actId="14100"/>
          <ac:spMkLst>
            <pc:docMk/>
            <pc:sldMk cId="1824567093" sldId="780"/>
            <ac:spMk id="8" creationId="{E228576C-17A7-A84D-081C-04C7F263DA2A}"/>
          </ac:spMkLst>
        </pc:spChg>
      </pc:sldChg>
      <pc:sldChg chg="modSp">
        <pc:chgData name="MARIA ELENA MARTINOTTI" userId="S::mariaelena.martinotti@cnr.it::4a3ec7fe-2ceb-4c74-9653-c509d8dfcfb9" providerId="AD" clId="Web-{877DD2D1-6498-2E01-0E86-D50B8E18FC9C}" dt="2023-11-10T14:32:49.239" v="4" actId="14100"/>
        <pc:sldMkLst>
          <pc:docMk/>
          <pc:sldMk cId="3791230169" sldId="781"/>
        </pc:sldMkLst>
        <pc:spChg chg="mod">
          <ac:chgData name="MARIA ELENA MARTINOTTI" userId="S::mariaelena.martinotti@cnr.it::4a3ec7fe-2ceb-4c74-9653-c509d8dfcfb9" providerId="AD" clId="Web-{877DD2D1-6498-2E01-0E86-D50B8E18FC9C}" dt="2023-11-10T14:32:49.239" v="4" actId="14100"/>
          <ac:spMkLst>
            <pc:docMk/>
            <pc:sldMk cId="3791230169" sldId="781"/>
            <ac:spMk id="6" creationId="{4923D2DB-BFEC-B9DB-639E-5AA099E7708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D1F43-F797-4F26-8077-9AED9140419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01DD3-02A6-4C2F-817E-0FF5565BF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8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908AA3-9092-4D49-904B-BF00CA80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F02FCF-3FDD-4509-B7B9-F8421F70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517DA4-78C4-45DF-B719-EB1FF4D4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DBF2AA9-D475-00FF-40EF-B9BFB39F223B}"/>
              </a:ext>
            </a:extLst>
          </p:cNvPr>
          <p:cNvSpPr/>
          <p:nvPr userDrawn="1"/>
        </p:nvSpPr>
        <p:spPr>
          <a:xfrm>
            <a:off x="0" y="587229"/>
            <a:ext cx="12192000" cy="939567"/>
          </a:xfrm>
          <a:prstGeom prst="rect">
            <a:avLst/>
          </a:prstGeom>
          <a:solidFill>
            <a:srgbClr val="0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E77831-9B15-EB16-D91C-3C1F8D6B5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3" y="708870"/>
            <a:ext cx="3000298" cy="6518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FD97B92-56E2-2A60-9772-7301E5A77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/>
          <a:stretch/>
        </p:blipFill>
        <p:spPr>
          <a:xfrm>
            <a:off x="3881926" y="621791"/>
            <a:ext cx="5746750" cy="905005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5A8DF21-F21C-8B49-353B-32E414805207}"/>
              </a:ext>
            </a:extLst>
          </p:cNvPr>
          <p:cNvCxnSpPr/>
          <p:nvPr userDrawn="1"/>
        </p:nvCxnSpPr>
        <p:spPr>
          <a:xfrm>
            <a:off x="3729038" y="708870"/>
            <a:ext cx="0" cy="65183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495D952E-AE5D-A2B7-BE78-871AFBE2C03F}"/>
              </a:ext>
            </a:extLst>
          </p:cNvPr>
          <p:cNvSpPr/>
          <p:nvPr userDrawn="1"/>
        </p:nvSpPr>
        <p:spPr>
          <a:xfrm>
            <a:off x="0" y="4001549"/>
            <a:ext cx="12192000" cy="2147581"/>
          </a:xfrm>
          <a:prstGeom prst="rect">
            <a:avLst/>
          </a:prstGeom>
          <a:solidFill>
            <a:srgbClr val="0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160CE0-EABE-9534-F3AC-FB6B67E2EDBD}"/>
              </a:ext>
            </a:extLst>
          </p:cNvPr>
          <p:cNvSpPr/>
          <p:nvPr userDrawn="1"/>
        </p:nvSpPr>
        <p:spPr>
          <a:xfrm>
            <a:off x="359629" y="5656308"/>
            <a:ext cx="5616603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20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Conferenza annuale di Dipartimento</a:t>
            </a:r>
            <a:r>
              <a:rPr lang="it-IT" altLang="it-IT" sz="20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12/12/2023</a:t>
            </a:r>
          </a:p>
        </p:txBody>
      </p:sp>
    </p:spTree>
    <p:extLst>
      <p:ext uri="{BB962C8B-B14F-4D97-AF65-F5344CB8AC3E}">
        <p14:creationId xmlns:p14="http://schemas.microsoft.com/office/powerpoint/2010/main" val="409077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B117A0D-EE69-9B6B-7700-C47B56DE7D30}"/>
              </a:ext>
            </a:extLst>
          </p:cNvPr>
          <p:cNvSpPr/>
          <p:nvPr userDrawn="1"/>
        </p:nvSpPr>
        <p:spPr>
          <a:xfrm>
            <a:off x="0" y="208485"/>
            <a:ext cx="12192000" cy="8125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F15B7740-636F-4291-2553-D3054D619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82" y="6066162"/>
            <a:ext cx="12446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B585CD-1E4F-4399-859B-71EE051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5C757A-79BC-4713-BFC0-242D658D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12E63E-269F-4AD1-8F52-13F13DD0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405E2-2C2C-45E4-BDD5-7A4DB534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F977C-05A2-46DD-BB27-DBA5BCE12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506E92-E34F-4FF6-AEB3-72E5A25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39216-3526-4CE1-94F9-AE5C922A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20EA78-0D11-4C8B-A24C-6E702C5D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1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9F17D87-77FA-4EE3-B191-70D226D74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3122BD-1AF0-44F0-B63C-D3698244C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17FB80-9F91-4BA2-840E-D8027B989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75E9D-6408-47CD-AD8B-3641A5AD639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9481F6-8AAA-449A-8E54-DF8A02B28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A63D70-08DB-495C-938B-E1CCD7718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EB81F-4DFB-4028-A191-72B91FC75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3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60B59AE-F832-FBCA-1C88-74955A1C579C}"/>
              </a:ext>
            </a:extLst>
          </p:cNvPr>
          <p:cNvSpPr/>
          <p:nvPr/>
        </p:nvSpPr>
        <p:spPr>
          <a:xfrm>
            <a:off x="1274229" y="4600936"/>
            <a:ext cx="9643542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5000" b="1" dirty="0" err="1" smtClean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5000" b="1" dirty="0" smtClean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Fondali Marini</a:t>
            </a:r>
            <a:endParaRPr lang="it-IT" altLang="it-IT" sz="50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F7CD0F5-F4F9-C056-3361-ABE302EDD7D1}"/>
              </a:ext>
            </a:extLst>
          </p:cNvPr>
          <p:cNvSpPr/>
          <p:nvPr/>
        </p:nvSpPr>
        <p:spPr>
          <a:xfrm>
            <a:off x="92364" y="5656308"/>
            <a:ext cx="11887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it-IT" altLang="it-IT" sz="2000" b="1" dirty="0">
                <a:solidFill>
                  <a:schemeClr val="bg1"/>
                </a:solidFill>
                <a:latin typeface="Source Sans Pro" panose="020B0503030403020204" pitchFamily="34" charset="0"/>
                <a:ea typeface="Roboto" pitchFamily="2" charset="0"/>
                <a:cs typeface="Tahoma" panose="020B0604030504040204" pitchFamily="34" charset="0"/>
              </a:rPr>
              <a:t>A cura di </a:t>
            </a:r>
            <a:r>
              <a:rPr lang="it-IT" altLang="it-IT" sz="2000" b="1" dirty="0" smtClean="0">
                <a:solidFill>
                  <a:schemeClr val="bg1"/>
                </a:solidFill>
                <a:latin typeface="Source Sans Pro" panose="020B0503030403020204" pitchFamily="34" charset="0"/>
                <a:ea typeface="Roboto" pitchFamily="2" charset="0"/>
                <a:cs typeface="Tahoma" panose="020B0604030504040204" pitchFamily="34" charset="0"/>
              </a:rPr>
              <a:t>Marzia Rover</a:t>
            </a:r>
            <a:r>
              <a:rPr lang="it-IT" altLang="it-IT" sz="2000" dirty="0">
                <a:solidFill>
                  <a:schemeClr val="bg1"/>
                </a:solidFill>
                <a:latin typeface="Source Sans Pro" panose="020B0503030403020204" pitchFamily="34" charset="0"/>
                <a:ea typeface="Roboto" pitchFamily="2" charset="0"/>
                <a:cs typeface="Tahoma" panose="020B0604030504040204" pitchFamily="34" charset="0"/>
              </a:rPr>
              <a:t>e</a:t>
            </a:r>
            <a:endParaRPr lang="it-IT" altLang="it-IT" sz="2000" b="1" dirty="0" smtClean="0">
              <a:solidFill>
                <a:schemeClr val="bg1"/>
              </a:solidFill>
              <a:latin typeface="Source Sans Pro" panose="020B0503030403020204" pitchFamily="34" charset="0"/>
              <a:ea typeface="Roboto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32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Fondali Marini</a:t>
            </a:r>
            <a:endParaRPr lang="it-IT" altLang="it-IT" sz="32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6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8" descr="GEO Blue Planet - Linking Ocean and Coastal Information wit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34154" y="6541281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Marzia Rovere e il </a:t>
            </a:r>
            <a:r>
              <a:rPr lang="it-IT" sz="1600" b="1" dirty="0" err="1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GdL</a:t>
            </a:r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 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269" y="2026241"/>
            <a:ext cx="5260369" cy="3418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6" y="1329519"/>
            <a:ext cx="6415969" cy="4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32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Fondali Marini</a:t>
            </a:r>
            <a:endParaRPr lang="it-IT" altLang="it-IT" sz="32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6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8" descr="GEO Blue Planet - Linking Ocean and Coastal Information wit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34154" y="6541281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Marzia Rovere e il </a:t>
            </a:r>
            <a:r>
              <a:rPr lang="it-IT" sz="1600" b="1" dirty="0" err="1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GdL</a:t>
            </a:r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 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pic>
        <p:nvPicPr>
          <p:cNvPr id="1026" name="Picture 2" descr="https://blog.virtuosity.com/hs-fs/hubfs/Offshore%20Wind%20Turbine%20Foundations5.jpg?width=700&amp;name=Offshore%20Wind%20Turbine%20Foundations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4" y="1474309"/>
            <a:ext cx="2716621" cy="1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dit: Shift Geother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32" y="1944281"/>
            <a:ext cx="2745504" cy="244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ectaerra.com/wp-content/uploads/project-1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2" y="3240507"/>
            <a:ext cx="2697317" cy="15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lowmeth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2" y="4956067"/>
            <a:ext cx="5753654" cy="143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geomar.de/fileadmin/content/entdecken/Leben_im_Meer/Plastikm%C3%BCll/2_verteilung/distribution-plastic-ocean-2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96" y="1402361"/>
            <a:ext cx="3952522" cy="222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iaea.org/sites/default/files/bulletin-ocean_acidification-v2.9_webstory-04.jp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96" y="3741427"/>
            <a:ext cx="3953679" cy="22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illchip.com/wp-content/uploads/2020/12/riciclare-mond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39" y="3013755"/>
            <a:ext cx="2039662" cy="18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8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6354" t="26249" r="7318" b="13889"/>
          <a:stretch/>
        </p:blipFill>
        <p:spPr>
          <a:xfrm>
            <a:off x="6886774" y="1028813"/>
            <a:ext cx="5305226" cy="4917318"/>
          </a:xfrm>
          <a:prstGeom prst="rect">
            <a:avLst/>
          </a:prstGeom>
          <a:effectLst>
            <a:outerShdw blurRad="1270000" dist="12700" dir="2700000" sx="71000" sy="71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32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Fondali Marini</a:t>
            </a:r>
            <a:endParaRPr lang="it-IT" altLang="it-IT" sz="32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6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8" descr="GEO Blue Planet - Linking Ocean and Coastal Information wit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34154" y="6541281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Marzia Rovere e il </a:t>
            </a:r>
            <a:r>
              <a:rPr lang="it-IT" sz="1600" b="1" dirty="0" err="1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GdL</a:t>
            </a:r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 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5575" y="2314019"/>
            <a:ext cx="8591380" cy="3129520"/>
            <a:chOff x="460375" y="1918724"/>
            <a:chExt cx="10615613" cy="35772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3855" t="30556" r="10365" b="18056"/>
            <a:stretch/>
          </p:blipFill>
          <p:spPr>
            <a:xfrm>
              <a:off x="460375" y="1918724"/>
              <a:ext cx="10615613" cy="35772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-1" t="15556" r="80912" b="74305"/>
            <a:stretch/>
          </p:blipFill>
          <p:spPr>
            <a:xfrm>
              <a:off x="460375" y="1918724"/>
              <a:ext cx="2754313" cy="822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14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EO Blue Planet - Linking Ocean and Coastal Information with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180" y="3432904"/>
            <a:ext cx="1356820" cy="131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32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Fondali Marini</a:t>
            </a:r>
            <a:endParaRPr lang="it-IT" altLang="it-IT" sz="32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430186"/>
            <a:ext cx="1128363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2400" b="1" kern="0" dirty="0" smtClean="0">
                <a:solidFill>
                  <a:srgbClr val="000000"/>
                </a:solidFill>
                <a:latin typeface="Source Sans Pro" panose="020B0503030403020204"/>
                <a:ea typeface="Calibri" panose="020F0502020204030204" pitchFamily="34" charset="0"/>
                <a:cs typeface="Calibri" panose="020F0502020204030204" pitchFamily="34" charset="0"/>
              </a:rPr>
              <a:t>MOTIVAZIONI INTERNE</a:t>
            </a:r>
          </a:p>
          <a:p>
            <a:pPr lvl="0" algn="ctr">
              <a:spcAft>
                <a:spcPts val="6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it-IT" sz="2400" b="1" kern="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3600"/>
              </a:spcAft>
              <a:buFont typeface="Symbol" panose="05050102010706020507" pitchFamily="18" charset="2"/>
              <a:buChar char="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Lettera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 cooperazione tra CNR e ISA (International </a:t>
            </a:r>
            <a:r>
              <a:rPr lang="it-IT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Seabed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Authority</a:t>
            </a: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42900" lvl="0" indent="-342900" algn="just">
              <a:spcAft>
                <a:spcPts val="3600"/>
              </a:spcAft>
              <a:buFont typeface="Symbol" panose="05050102010706020507" pitchFamily="18" charset="2"/>
              <a:buChar char="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Ruolo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 CNR </a:t>
            </a: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nella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Joint Action </a:t>
            </a:r>
            <a:r>
              <a:rPr lang="it-IT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Ecological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Aspects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Deep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-Sea </a:t>
            </a:r>
            <a:r>
              <a:rPr lang="it-IT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Mining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della JPI Oceans </a:t>
            </a:r>
            <a:endParaRPr lang="it-IT" kern="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3600"/>
              </a:spcAft>
              <a:buFont typeface="Symbol" panose="05050102010706020507" pitchFamily="18" charset="2"/>
              <a:buChar char="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Ruolo del CNR in organismi internazionali, infrastrutture dati e sistemi osservativi (es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GEBCO</a:t>
            </a:r>
            <a:r>
              <a:rPr lang="en-US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IMDOS</a:t>
            </a:r>
            <a:r>
              <a:rPr lang="en-US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EMODnet</a:t>
            </a:r>
            <a:r>
              <a:rPr lang="en-US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Opportunità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il CNR di consolidare rapporti con l’Industria </a:t>
            </a: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tecnologica </a:t>
            </a:r>
          </a:p>
          <a:p>
            <a:pPr lvl="0" algn="just">
              <a:spcAft>
                <a:spcPts val="42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(esplorazione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dei fondali e </a:t>
            </a: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mitigazione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degli impatti </a:t>
            </a: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ambientali)</a:t>
            </a:r>
            <a:endParaRPr lang="it-IT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Partecipazione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 CNR al </a:t>
            </a: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Progetto </a:t>
            </a:r>
            <a:r>
              <a:rPr lang="it-IT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Civiltà del Mare </a:t>
            </a:r>
          </a:p>
          <a:p>
            <a:pPr lvl="0" algn="just">
              <a:spcAft>
                <a:spcPts val="300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(Fondazione Leonardo Civiltà delle Macchine e Marina Militare Italiana)</a:t>
            </a:r>
            <a:endParaRPr lang="it-IT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8" name="Picture 4" descr="File:Logo Saipem.png - Wikipedi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61" y="4301727"/>
            <a:ext cx="766071" cy="9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60" t="21713" r="6227" b="31465"/>
          <a:stretch/>
        </p:blipFill>
        <p:spPr>
          <a:xfrm>
            <a:off x="8806146" y="2727988"/>
            <a:ext cx="2575285" cy="7452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7395933" y="1166572"/>
            <a:ext cx="2138824" cy="1433012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0" name="Picture 6" descr="https://www.civiltadellemacchine.it/documents/14761743/0/Programma_Livorno_27MAR+%281%29.png/a33e18b3-37bb-d326-ee27-07521e125e74?t=1680692352599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29" b="66109"/>
          <a:stretch/>
        </p:blipFill>
        <p:spPr bwMode="auto">
          <a:xfrm>
            <a:off x="7317069" y="4593849"/>
            <a:ext cx="2978153" cy="21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GEO Blue Planet - Linking Ocean and Coastal Information wit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34154" y="6541281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Marzia Rovere e il </a:t>
            </a:r>
            <a:r>
              <a:rPr lang="it-IT" sz="1600" b="1" dirty="0" err="1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GdL</a:t>
            </a:r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 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Marzia Rovere e il </a:t>
            </a:r>
            <a:r>
              <a:rPr lang="it-IT" sz="1600" b="1" dirty="0" err="1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GdL</a:t>
            </a:r>
            <a:r>
              <a:rPr lang="it-IT" sz="1600" b="1" dirty="0" smtClean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 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 smtClean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3200" b="1" dirty="0" smtClean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</a:t>
            </a:r>
            <a:r>
              <a:rPr lang="it-IT" sz="32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Fondali Marini</a:t>
            </a:r>
            <a:endParaRPr lang="it-IT" altLang="it-IT" sz="32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600" y="1380649"/>
            <a:ext cx="11924145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2400" b="1" kern="0" dirty="0" smtClean="0">
                <a:solidFill>
                  <a:srgbClr val="000000"/>
                </a:solidFill>
                <a:latin typeface="Source Sans Pro" panose="020B0503030403020204"/>
                <a:ea typeface="Calibri" panose="020F0502020204030204" pitchFamily="34" charset="0"/>
                <a:cs typeface="Calibri" panose="020F0502020204030204" pitchFamily="34" charset="0"/>
              </a:rPr>
              <a:t>COMPITI</a:t>
            </a:r>
          </a:p>
          <a:p>
            <a:pPr algn="ctr">
              <a:spcAft>
                <a:spcPts val="600"/>
              </a:spcAft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it-IT" b="1" kern="0" dirty="0" smtClean="0">
              <a:solidFill>
                <a:srgbClr val="000000"/>
              </a:solidFill>
              <a:latin typeface="Source Sans Pro" panose="020B050303040302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440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Censire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armonizzare le metodologie e le attività di ricerca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a: lo studio dei fondali marini, dei </a:t>
            </a:r>
            <a:r>
              <a:rPr lang="it-IT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processi naturali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degli </a:t>
            </a:r>
            <a:r>
              <a:rPr lang="it-IT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impatti antropici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 li caratterizzano; l’</a:t>
            </a:r>
            <a:r>
              <a:rPr lang="it-IT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avanzamento tecnologico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nell’esplorazione e prospezione dei fondali marini; gli strumenti di </a:t>
            </a:r>
            <a:r>
              <a:rPr lang="it-IT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 regolano sia nello sfruttamento che nella loro protezione;</a:t>
            </a:r>
          </a:p>
          <a:p>
            <a:pPr marL="28440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Proporre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tematiche di ricerca comuni sul tema dei fondali marini, intesi come interfaccia di scambio tra idrosfera, biosfera e geosfera;</a:t>
            </a:r>
            <a:endParaRPr lang="it-I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40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Identificare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comunità scientifica impegnata nella ricerca sui fondali marini, per la creazione di un network transdisciplinare con altri Dipartimenti del CNR;</a:t>
            </a:r>
            <a:endParaRPr lang="it-I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40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Organizzare almeno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incontro annuale e, periodicamente, attività di formazione dedicate allo studio dei fondali marini nei suoi molteplici aspetti;</a:t>
            </a:r>
            <a:endParaRPr lang="it-I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40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Mantenere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rapporti con Autorità internazionali (es. International </a:t>
            </a:r>
            <a:r>
              <a:rPr lang="it-IT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Seabed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Authority);</a:t>
            </a:r>
            <a:endParaRPr lang="it-I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400" indent="-2857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Identificare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possibili opportunità e bandi di progetto in ambito nazionale e internazionale e supportare le comunità di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ricerca del CNR nella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partecipazione a tali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bandi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kern="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8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Marzia Rovere e il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GdL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32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Fondali Marini</a:t>
            </a:r>
            <a:endParaRPr lang="it-IT" altLang="it-IT" sz="32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0723" y="1688426"/>
            <a:ext cx="1049474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400" b="1" dirty="0" smtClean="0">
                <a:latin typeface="Source Sans Pro" panose="020B0503030403020204"/>
                <a:ea typeface="Calibri" panose="020F0502020204030204" pitchFamily="34" charset="0"/>
              </a:rPr>
              <a:t>TEMI CHIAVE</a:t>
            </a:r>
          </a:p>
          <a:p>
            <a:pPr algn="ctr">
              <a:spcAft>
                <a:spcPts val="0"/>
              </a:spcAft>
            </a:pPr>
            <a:endParaRPr lang="it-IT" b="1" dirty="0" smtClean="0">
              <a:latin typeface="Source Sans Pro" panose="020B0503030403020204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Mappatura dei fondali marini e cartografia marina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Circolazione di fluidi all’interfaccia del fondo marino – impatti sui cambiamenti globali, gli ecosistemi e le risorse minerarie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Distribuzione e concentrazione dei contaminanti classici ed emergenti sui fondali marini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Interazione tra processi naturali marini e attività umane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Sviluppo delle energie rinnovabili – studi di fattibilità e modelli di idoneità e sostenibilità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Nature-</a:t>
            </a:r>
            <a:r>
              <a:rPr lang="it-IT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Solutions per la protezione delle coste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Esplorazione e gestione delle risorse idriche sottomarine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Ripristino, protezione e conservazione del mare profondo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Integrazione tra diverse tecniche di telerilevamento multi-piattaforma e multi-scala (es. satellitare e in-situ)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Tecnologie innovative per l'esplorazione dei fondali marini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Soluzioni IA attuali e future per l’interpretazione assistita di dati geofisici marini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Archiviazione, gestione e accesso ai dati dei fondali marini – data </a:t>
            </a:r>
            <a:r>
              <a:rPr lang="it-IT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FAIRness</a:t>
            </a:r>
            <a:endParaRPr lang="it-IT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it-IT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32954DE-0102-A84F-953F-424A4415E221}"/>
              </a:ext>
            </a:extLst>
          </p:cNvPr>
          <p:cNvSpPr txBox="1">
            <a:spLocks/>
          </p:cNvSpPr>
          <p:nvPr/>
        </p:nvSpPr>
        <p:spPr>
          <a:xfrm>
            <a:off x="3821484" y="1148304"/>
            <a:ext cx="7363984" cy="47258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it-IT" sz="2200" dirty="0">
              <a:latin typeface="GeosansLight" panose="020006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B8847-9CBE-1DCF-9AE0-BEC200E12919}"/>
              </a:ext>
            </a:extLst>
          </p:cNvPr>
          <p:cNvSpPr txBox="1">
            <a:spLocks/>
          </p:cNvSpPr>
          <p:nvPr/>
        </p:nvSpPr>
        <p:spPr>
          <a:xfrm>
            <a:off x="351747" y="6406414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Marzia Rovere e il </a:t>
            </a:r>
            <a:r>
              <a:rPr lang="it-IT" sz="1600" b="1" dirty="0" err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GdL</a:t>
            </a:r>
            <a:r>
              <a:rPr lang="it-IT" sz="1600" b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EF06E84-ADA2-9275-9134-1B8B7D2D96E2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 err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GdL</a:t>
            </a:r>
            <a:r>
              <a:rPr lang="it-IT" sz="32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Fondali Marini</a:t>
            </a:r>
            <a:endParaRPr lang="it-IT" altLang="it-IT" sz="32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426" y="1535312"/>
            <a:ext cx="11584389" cy="4209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OBIETTIVI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en-US" b="1" dirty="0" smtClean="0">
              <a:latin typeface="Source Sans Pro" panose="020B05030304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Proseguire il lavoro di supporto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all’Ente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settore di ricerca relativo ai fondali marini, loro stato di </a:t>
            </a:r>
            <a:r>
              <a:rPr lang="it-IT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salute ambientale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problemi connessi al loro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sfruttamento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economico;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Proseguire il supporto del CNR al Ministero degli Affari Esteri e della Cooperazione Internazionale (MAECI) e al Ministero dell'Università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della Ricerca negli 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organismi internazionali deputati alla </a:t>
            </a:r>
            <a:r>
              <a:rPr lang="it-IT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dei fondali marini; 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Sviluppare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proposte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ricerca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nell’ambito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Mission Horizon Europe “Restore Our Ocean and Waters by 2030”, la Sustainable Blue Economy Partnership e Italian National Biodiversity Future Center (PNRR);</a:t>
            </a:r>
            <a:endParaRPr lang="it-IT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Contribuire alla Decade dell’Oceano delle Nazioni Unite;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Formare</a:t>
            </a:r>
            <a:r>
              <a:rPr lang="it-IT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una nuova generazione di ricercatori nel campo dell’esplorazione dei fondali </a:t>
            </a:r>
            <a:r>
              <a:rPr lang="it-IT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marini;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Sviluppare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programmi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capacity development 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anche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bordo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nave </a:t>
            </a:r>
            <a:r>
              <a:rPr lang="en-US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Gaia </a:t>
            </a:r>
            <a:r>
              <a:rPr lang="en-US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it-IT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Supportare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women’s 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empowerment </a:t>
            </a: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ricerca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mare </a:t>
            </a:r>
            <a:r>
              <a:rPr lang="en-US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profondo</a:t>
            </a:r>
            <a:r>
              <a:rPr lang="en-US" kern="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7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4599E0EDA69624182D65E5C14D3EDBA" ma:contentTypeVersion="13" ma:contentTypeDescription="Creare un nuovo documento." ma:contentTypeScope="" ma:versionID="9eb446410b5ee850702861b939f8081c">
  <xsd:schema xmlns:xsd="http://www.w3.org/2001/XMLSchema" xmlns:xs="http://www.w3.org/2001/XMLSchema" xmlns:p="http://schemas.microsoft.com/office/2006/metadata/properties" xmlns:ns2="4442313b-205e-40e6-98d6-c7d584908dc2" xmlns:ns3="85b8de60-8595-406e-9faf-72abcd98fc92" targetNamespace="http://schemas.microsoft.com/office/2006/metadata/properties" ma:root="true" ma:fieldsID="ec107b4c2dc473aa42e7ef4b9f3f7cfa" ns2:_="" ns3:_="">
    <xsd:import namespace="4442313b-205e-40e6-98d6-c7d584908dc2"/>
    <xsd:import namespace="85b8de60-8595-406e-9faf-72abcd98f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2313b-205e-40e6-98d6-c7d584908d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8de60-8595-406e-9faf-72abcd98fc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356a4b9-acb6-4180-8e93-3160fcd35268}" ma:internalName="TaxCatchAll" ma:showField="CatchAllData" ma:web="85b8de60-8595-406e-9faf-72abcd98fc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42313b-205e-40e6-98d6-c7d584908dc2">
      <Terms xmlns="http://schemas.microsoft.com/office/infopath/2007/PartnerControls"/>
    </lcf76f155ced4ddcb4097134ff3c332f>
    <TaxCatchAll xmlns="85b8de60-8595-406e-9faf-72abcd98fc92" xsi:nil="true"/>
  </documentManagement>
</p:properties>
</file>

<file path=customXml/itemProps1.xml><?xml version="1.0" encoding="utf-8"?>
<ds:datastoreItem xmlns:ds="http://schemas.openxmlformats.org/officeDocument/2006/customXml" ds:itemID="{F9B66CA0-4467-43C9-AA74-83DA801722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622A94-5B8E-4677-BEF9-B444EF94D3E7}"/>
</file>

<file path=customXml/itemProps3.xml><?xml version="1.0" encoding="utf-8"?>
<ds:datastoreItem xmlns:ds="http://schemas.openxmlformats.org/officeDocument/2006/customXml" ds:itemID="{E6EE4497-9D9F-4EED-842C-7D0FB3982660}">
  <ds:schemaRefs>
    <ds:schemaRef ds:uri="85b8de60-8595-406e-9faf-72abcd98fc92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4442313b-205e-40e6-98d6-c7d584908dc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590</Words>
  <Application>Microsoft Office PowerPoint</Application>
  <PresentationFormat>Widescreen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GeosansLight</vt:lpstr>
      <vt:lpstr>Roboto</vt:lpstr>
      <vt:lpstr>Roboto Slab Black</vt:lpstr>
      <vt:lpstr>Source Sans Pro</vt:lpstr>
      <vt:lpstr>Symbol</vt:lpstr>
      <vt:lpstr>Tahoma</vt:lpstr>
      <vt:lpstr>Times New 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Francy</dc:creator>
  <cp:lastModifiedBy>MARZIA ROVERE</cp:lastModifiedBy>
  <cp:revision>133</cp:revision>
  <dcterms:created xsi:type="dcterms:W3CDTF">2020-06-25T08:30:49Z</dcterms:created>
  <dcterms:modified xsi:type="dcterms:W3CDTF">2023-12-12T11:26:22Z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0x01010034599E0EDA69624182D65E5C14D3EDBA</vt:lpwstr>
  </property>
</Properties>
</file>