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784" r:id="rId5"/>
    <p:sldId id="783" r:id="rId6"/>
    <p:sldId id="785" r:id="rId7"/>
    <p:sldId id="786" r:id="rId8"/>
    <p:sldId id="787" r:id="rId9"/>
    <p:sldId id="789" r:id="rId10"/>
    <p:sldId id="790" r:id="rId11"/>
    <p:sldId id="791" r:id="rId12"/>
    <p:sldId id="792" r:id="rId13"/>
    <p:sldId id="79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06C9662-6E71-1F1F-2A49-49B837CA3833}" name="MARIA ELENA MARTINOTTI" initials="" userId="S::mariaelena.martinotti@cnr.it::4a3ec7fe-2ceb-4c74-9653-c509d8dfcfb9" providerId="AD"/>
  <p188:author id="{F2FB208F-73A5-51EB-6065-572E7E673819}" name="PAOLO BRAICO" initials="PB" userId="S::paolo.braico@cnr.it::d69af999-3df0-4f17-a62c-b66b01abd90b" providerId="AD"/>
  <p188:author id="{34AA4EFF-97F5-D5F7-A571-47988FF2522D}" name="LUIGI MAZARI VILLANOVA" initials="LV" userId="S::luigi.mazarivillanova@cnr.it::a60b231b-1751-49ed-9222-58cae99d78e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2060"/>
    <a:srgbClr val="002C5C"/>
    <a:srgbClr val="1C01B5"/>
    <a:srgbClr val="0033CC"/>
    <a:srgbClr val="7898C9"/>
    <a:srgbClr val="154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7DD2D1-6498-2E01-0E86-D50B8E18FC9C}" v="18" dt="2023-11-10T14:34:51.0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27" autoAdjust="0"/>
    <p:restoredTop sz="94681"/>
  </p:normalViewPr>
  <p:slideViewPr>
    <p:cSldViewPr snapToGrid="0">
      <p:cViewPr varScale="1">
        <p:scale>
          <a:sx n="63" d="100"/>
          <a:sy n="63" d="100"/>
        </p:scale>
        <p:origin x="4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D1F43-F797-4F26-8077-9AED9140419F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01DD3-02A6-4C2F-817E-0FF5565BF75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88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7 Partners, 39 OUs, 22 RIs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8 WPs, 89 Tasks, 75 IOs, 208 Deliverables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50 Permanent Staff directly involved in the proposal preparation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More than 300 permanent staff </a:t>
            </a:r>
            <a:r>
              <a:rPr lang="it-IT" sz="1200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  <a:sym typeface="Fira Sans Extra Condensed"/>
              </a:rPr>
              <a:t>committed</a:t>
            </a:r>
            <a:r>
              <a:rPr lang="it-IT" sz="1200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  <a:sym typeface="Fira Sans Extra Condensed"/>
              </a:rPr>
              <a:t> for the activities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200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  <a:sym typeface="Fira Sans Extra Condensed"/>
              </a:rPr>
              <a:t>Budget </a:t>
            </a:r>
            <a:r>
              <a:rPr lang="en-US" sz="1200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155.208.808,81 € (Personnel 21.867.510,00 €; Investments 105.496.558,76 €; Access  3.884.146,82 €; civil </a:t>
            </a:r>
            <a:r>
              <a:rPr lang="en-US" sz="1200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infrastr</a:t>
            </a:r>
            <a:r>
              <a:rPr lang="en-US" sz="1200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. and services 5.779.856,00 €; training 8.026.890,00 €; indirect costs  10.153.847,23 €)</a:t>
            </a:r>
            <a:endParaRPr lang="it-IT" sz="1200" dirty="0">
              <a:solidFill>
                <a:srgbClr val="002060"/>
              </a:solidFill>
              <a:latin typeface="Titillium Bd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200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  <a:sym typeface="Fira Sans Extra Condensed"/>
              </a:rPr>
              <a:t>194 </a:t>
            </a:r>
            <a:r>
              <a:rPr lang="it-IT" sz="1200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  <a:sym typeface="Fira Sans Extra Condensed"/>
              </a:rPr>
              <a:t>fixed</a:t>
            </a:r>
            <a:r>
              <a:rPr lang="it-IT" sz="1200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  <a:sym typeface="Fira Sans Extra Condensed"/>
              </a:rPr>
              <a:t>-term </a:t>
            </a:r>
            <a:r>
              <a:rPr lang="it-IT" sz="1200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  <a:sym typeface="Fira Sans Extra Condensed"/>
              </a:rPr>
              <a:t>personnel</a:t>
            </a:r>
            <a:r>
              <a:rPr lang="it-IT" sz="1200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  <a:sym typeface="Fira Sans Extra Condensed"/>
              </a:rPr>
              <a:t> to be </a:t>
            </a:r>
            <a:r>
              <a:rPr lang="it-IT" sz="1200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  <a:sym typeface="Fira Sans Extra Condensed"/>
              </a:rPr>
              <a:t>hired</a:t>
            </a:r>
            <a:r>
              <a:rPr lang="it-IT" sz="1200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  <a:sym typeface="Fira Sans Extra Condensed"/>
              </a:rPr>
              <a:t> (21% </a:t>
            </a:r>
            <a:r>
              <a:rPr lang="it-IT" sz="1200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  <a:sym typeface="Fira Sans Extra Condensed"/>
              </a:rPr>
              <a:t>Researchers</a:t>
            </a:r>
            <a:r>
              <a:rPr lang="it-IT" sz="1200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  <a:sym typeface="Fira Sans Extra Condensed"/>
              </a:rPr>
              <a:t>, 62% </a:t>
            </a:r>
            <a:r>
              <a:rPr lang="it-IT" sz="1200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  <a:sym typeface="Fira Sans Extra Condensed"/>
              </a:rPr>
              <a:t>Technologists</a:t>
            </a:r>
            <a:r>
              <a:rPr lang="it-IT" sz="1200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  <a:sym typeface="Fira Sans Extra Condensed"/>
              </a:rPr>
              <a:t>, 17% </a:t>
            </a:r>
            <a:r>
              <a:rPr lang="it-IT" sz="1200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  <a:sym typeface="Fira Sans Extra Condensed"/>
              </a:rPr>
              <a:t>Technicians</a:t>
            </a:r>
            <a:r>
              <a:rPr lang="it-IT" sz="1200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  <a:sym typeface="Fira Sans Extra Condensed"/>
              </a:rPr>
              <a:t>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200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  <a:sym typeface="Fira Sans Extra Condensed"/>
              </a:rPr>
              <a:t>63 PhD </a:t>
            </a:r>
            <a:endParaRPr lang="en-US" sz="1200" dirty="0">
              <a:solidFill>
                <a:srgbClr val="002060"/>
              </a:solidFill>
              <a:latin typeface="Titillium Bd"/>
              <a:cs typeface="Calibri" panose="020F0502020204030204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01DD3-02A6-4C2F-817E-0FF5565BF7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72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11 IR sono project o Landmark ESFRI</a:t>
            </a:r>
          </a:p>
          <a:p>
            <a:r>
              <a:rPr lang="it-IT" dirty="0"/>
              <a:t>5 EU non ESFRI</a:t>
            </a:r>
          </a:p>
          <a:p>
            <a:r>
              <a:rPr lang="it-IT" dirty="0"/>
              <a:t>6 nazionali presenti PNIR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01DD3-02A6-4C2F-817E-0FF5565BF7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3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 3 RIs related to agri-food with strong link with the environment and 2 RIs from the PSE domain, </a:t>
            </a:r>
            <a:endParaRPr lang="it-IT" b="1" dirty="0"/>
          </a:p>
          <a:p>
            <a:r>
              <a:rPr lang="en-US" b="1" i="1" dirty="0"/>
              <a:t>which support the services for the marine domain will feed WP2 activities.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01DD3-02A6-4C2F-817E-0FF5565BF7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02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01DD3-02A6-4C2F-817E-0FF5565BF7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03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908AA3-9092-4D49-904B-BF00CA803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5E9D-6408-47CD-AD8B-3641A5AD639A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F02FCF-3FDD-4509-B7B9-F8421F70E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517DA4-78C4-45DF-B719-EB1FF4D4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B81F-4DFB-4028-A191-72B91FC75F55}" type="slidenum">
              <a:rPr lang="en-US" smtClean="0"/>
              <a:t>‹N›</a:t>
            </a:fld>
            <a:endParaRPr lang="en-US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DBF2AA9-D475-00FF-40EF-B9BFB39F223B}"/>
              </a:ext>
            </a:extLst>
          </p:cNvPr>
          <p:cNvSpPr/>
          <p:nvPr userDrawn="1"/>
        </p:nvSpPr>
        <p:spPr>
          <a:xfrm>
            <a:off x="0" y="587229"/>
            <a:ext cx="12192000" cy="939567"/>
          </a:xfrm>
          <a:prstGeom prst="rect">
            <a:avLst/>
          </a:prstGeom>
          <a:solidFill>
            <a:srgbClr val="00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DE77831-9B15-EB16-D91C-3C1F8D6B57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3" y="708870"/>
            <a:ext cx="3000298" cy="65183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FD97B92-56E2-2A60-9772-7301E5A770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/>
          <a:stretch/>
        </p:blipFill>
        <p:spPr>
          <a:xfrm>
            <a:off x="3881926" y="621791"/>
            <a:ext cx="5746750" cy="905005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E5A8DF21-F21C-8B49-353B-32E414805207}"/>
              </a:ext>
            </a:extLst>
          </p:cNvPr>
          <p:cNvCxnSpPr/>
          <p:nvPr userDrawn="1"/>
        </p:nvCxnSpPr>
        <p:spPr>
          <a:xfrm>
            <a:off x="3729038" y="708870"/>
            <a:ext cx="0" cy="65183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>
            <a:extLst>
              <a:ext uri="{FF2B5EF4-FFF2-40B4-BE49-F238E27FC236}">
                <a16:creationId xmlns:a16="http://schemas.microsoft.com/office/drawing/2014/main" id="{495D952E-AE5D-A2B7-BE78-871AFBE2C03F}"/>
              </a:ext>
            </a:extLst>
          </p:cNvPr>
          <p:cNvSpPr/>
          <p:nvPr userDrawn="1"/>
        </p:nvSpPr>
        <p:spPr>
          <a:xfrm>
            <a:off x="0" y="4001549"/>
            <a:ext cx="12192000" cy="2147581"/>
          </a:xfrm>
          <a:prstGeom prst="rect">
            <a:avLst/>
          </a:prstGeom>
          <a:solidFill>
            <a:srgbClr val="00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0160CE0-EABE-9534-F3AC-FB6B67E2EDBD}"/>
              </a:ext>
            </a:extLst>
          </p:cNvPr>
          <p:cNvSpPr/>
          <p:nvPr userDrawn="1"/>
        </p:nvSpPr>
        <p:spPr>
          <a:xfrm>
            <a:off x="359629" y="5656308"/>
            <a:ext cx="5616603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0"/>
              </a:spcBef>
            </a:pPr>
            <a:r>
              <a:rPr lang="it-IT" sz="2000" b="1" dirty="0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Conferenza annuale di Dipartimento</a:t>
            </a:r>
            <a:r>
              <a:rPr lang="it-IT" altLang="it-IT" sz="2000" b="1" dirty="0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 12/12/2023</a:t>
            </a:r>
          </a:p>
        </p:txBody>
      </p:sp>
    </p:spTree>
    <p:extLst>
      <p:ext uri="{BB962C8B-B14F-4D97-AF65-F5344CB8AC3E}">
        <p14:creationId xmlns:p14="http://schemas.microsoft.com/office/powerpoint/2010/main" val="4090771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B117A0D-EE69-9B6B-7700-C47B56DE7D30}"/>
              </a:ext>
            </a:extLst>
          </p:cNvPr>
          <p:cNvSpPr/>
          <p:nvPr userDrawn="1"/>
        </p:nvSpPr>
        <p:spPr>
          <a:xfrm>
            <a:off x="0" y="208485"/>
            <a:ext cx="12192000" cy="81259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 descr="Immagine che contiene Carattere, Elementi grafici, testo, logo&#10;&#10;Descrizione generata automaticamente">
            <a:extLst>
              <a:ext uri="{FF2B5EF4-FFF2-40B4-BE49-F238E27FC236}">
                <a16:creationId xmlns:a16="http://schemas.microsoft.com/office/drawing/2014/main" id="{F15B7740-636F-4291-2553-D3054D619B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482" y="6066162"/>
            <a:ext cx="12446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31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AB585CD-1E4F-4399-859B-71EE05149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5E9D-6408-47CD-AD8B-3641A5AD639A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75C757A-79BC-4713-BFC0-242D658D6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212E63E-269F-4AD1-8F52-13F13DD00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B81F-4DFB-4028-A191-72B91FC75F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58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3405E2-2C2C-45E4-BDD5-7A4DB5348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2F977C-05A2-46DD-BB27-DBA5BCE12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506E92-E34F-4FF6-AEB3-72E5A25E4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5E9D-6408-47CD-AD8B-3641A5AD639A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039216-3526-4CE1-94F9-AE5C922AE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20EA78-0D11-4C8B-A24C-6E702C5D5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B81F-4DFB-4028-A191-72B91FC75F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16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9F17D87-77FA-4EE3-B191-70D226D74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23122BD-1AF0-44F0-B63C-D3698244C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17FB80-9F91-4BA2-840E-D8027B989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75E9D-6408-47CD-AD8B-3641A5AD639A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9481F6-8AAA-449A-8E54-DF8A02B28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A63D70-08DB-495C-938B-E1CCD7718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EB81F-4DFB-4028-A191-72B91FC75F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3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21" Type="http://schemas.openxmlformats.org/officeDocument/2006/relationships/image" Target="../media/image32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15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F7CD0F5-F4F9-C056-3361-ABE302EDD7D1}"/>
              </a:ext>
            </a:extLst>
          </p:cNvPr>
          <p:cNvSpPr/>
          <p:nvPr/>
        </p:nvSpPr>
        <p:spPr>
          <a:xfrm>
            <a:off x="7259443" y="5366377"/>
            <a:ext cx="47200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it-IT" altLang="it-IT" sz="2000" b="1" dirty="0">
                <a:solidFill>
                  <a:schemeClr val="bg1"/>
                </a:solidFill>
                <a:latin typeface="Source Sans Pro" panose="020B0503030403020204" pitchFamily="34" charset="0"/>
                <a:ea typeface="Roboto" pitchFamily="2" charset="0"/>
                <a:cs typeface="Tahoma" panose="020B0604030504040204" pitchFamily="34" charset="0"/>
              </a:rPr>
              <a:t>A cura di: </a:t>
            </a:r>
          </a:p>
          <a:p>
            <a:pPr algn="r">
              <a:buNone/>
            </a:pPr>
            <a:r>
              <a:rPr lang="it-IT" altLang="it-IT" sz="2000" b="1" dirty="0">
                <a:solidFill>
                  <a:schemeClr val="bg1"/>
                </a:solidFill>
                <a:latin typeface="Source Sans Pro" panose="020B0503030403020204" pitchFamily="34" charset="0"/>
                <a:ea typeface="Roboto" pitchFamily="2" charset="0"/>
                <a:cs typeface="Tahoma" panose="020B0604030504040204" pitchFamily="34" charset="0"/>
              </a:rPr>
              <a:t>Lucia Mona – CNR IMAA + ITINERIS Team</a:t>
            </a:r>
            <a:endParaRPr lang="it-IT" altLang="it-IT" sz="2000" dirty="0">
              <a:solidFill>
                <a:schemeClr val="bg1"/>
              </a:solidFill>
              <a:latin typeface="Source Sans Pro" panose="020B0503030403020204" pitchFamily="34" charset="0"/>
              <a:ea typeface="Roboto" pitchFamily="2" charset="0"/>
              <a:cs typeface="Tahoma" panose="020B0604030504040204" pitchFamily="34" charset="0"/>
            </a:endParaRPr>
          </a:p>
        </p:txBody>
      </p:sp>
      <p:pic>
        <p:nvPicPr>
          <p:cNvPr id="6" name="Immagine 5" descr="Immagine che contiene Carattere, logo, Elementi grafici, simbolo&#10;&#10;Descrizione generata automaticamente">
            <a:extLst>
              <a:ext uri="{FF2B5EF4-FFF2-40B4-BE49-F238E27FC236}">
                <a16:creationId xmlns:a16="http://schemas.microsoft.com/office/drawing/2014/main" id="{E1ACFB0F-A7DF-32B0-81B1-808D8F783E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93" y="1957402"/>
            <a:ext cx="10160414" cy="167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4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15C9CC-2F91-C3E9-C9C5-59527EC34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96" y="1024904"/>
            <a:ext cx="2486025" cy="1838325"/>
          </a:xfrm>
          <a:prstGeom prst="rect">
            <a:avLst/>
          </a:prstGeom>
        </p:spPr>
      </p:pic>
      <p:pic>
        <p:nvPicPr>
          <p:cNvPr id="5" name="Immagine 4" descr="Immagine che contiene edificio&#10;&#10;Descrizione generata automaticamente">
            <a:extLst>
              <a:ext uri="{FF2B5EF4-FFF2-40B4-BE49-F238E27FC236}">
                <a16:creationId xmlns:a16="http://schemas.microsoft.com/office/drawing/2014/main" id="{0F2E15DD-29FA-1579-50E1-F86CE2EEE7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1750"/>
          <a:stretch/>
        </p:blipFill>
        <p:spPr>
          <a:xfrm rot="5400000">
            <a:off x="4517182" y="-548757"/>
            <a:ext cx="3157636" cy="8383127"/>
          </a:xfrm>
          <a:prstGeom prst="rect">
            <a:avLst/>
          </a:prstGeom>
        </p:spPr>
      </p:pic>
      <p:pic>
        <p:nvPicPr>
          <p:cNvPr id="6" name="Immagine 5" descr="Immagine che contiene Carattere, logo, Elementi grafici, simbolo&#10;&#10;Descrizione generata automaticamente">
            <a:extLst>
              <a:ext uri="{FF2B5EF4-FFF2-40B4-BE49-F238E27FC236}">
                <a16:creationId xmlns:a16="http://schemas.microsoft.com/office/drawing/2014/main" id="{2841DCD5-B514-7C71-6EB3-79CCBE504B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774" y="5319599"/>
            <a:ext cx="4632452" cy="7627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188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1B8847-9CBE-1DCF-9AE0-BEC200E12919}"/>
              </a:ext>
            </a:extLst>
          </p:cNvPr>
          <p:cNvSpPr txBox="1">
            <a:spLocks/>
          </p:cNvSpPr>
          <p:nvPr/>
        </p:nvSpPr>
        <p:spPr>
          <a:xfrm>
            <a:off x="317241" y="6412237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Mona, Cornacchia, Rosati, Basset, </a:t>
            </a:r>
            <a:r>
              <a:rPr lang="it-IT" sz="1600" b="1" dirty="0" err="1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Santoleri</a:t>
            </a:r>
            <a:r>
              <a:rPr lang="it-IT" sz="1600" b="1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, Papale, Rossi, Provenzale, Pappalardo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EEF06E84-ADA2-9275-9134-1B8B7D2D96E2}"/>
              </a:ext>
            </a:extLst>
          </p:cNvPr>
          <p:cNvSpPr txBox="1">
            <a:spLocks/>
          </p:cNvSpPr>
          <p:nvPr/>
        </p:nvSpPr>
        <p:spPr>
          <a:xfrm>
            <a:off x="242426" y="445791"/>
            <a:ext cx="7571537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 dirty="0">
                <a:solidFill>
                  <a:schemeClr val="bg1"/>
                </a:solidFill>
                <a:latin typeface="Source Sans Pro" panose="020B0503030403020204" pitchFamily="34" charset="0"/>
                <a:ea typeface="Roboto Slab Black" pitchFamily="2" charset="0"/>
              </a:rPr>
              <a:t>I Dati del progetto</a:t>
            </a:r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AD695D0D-DD2B-55E8-D34B-7B3B3533077E}"/>
              </a:ext>
            </a:extLst>
          </p:cNvPr>
          <p:cNvSpPr/>
          <p:nvPr/>
        </p:nvSpPr>
        <p:spPr>
          <a:xfrm>
            <a:off x="319810" y="2360069"/>
            <a:ext cx="113719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b="1" u="sng" dirty="0">
                <a:ln/>
                <a:solidFill>
                  <a:srgbClr val="002060"/>
                </a:solidFill>
                <a:latin typeface="Titillium Bd"/>
                <a:ea typeface="Cardo" panose="02020600000000000000" pitchFamily="18" charset="-79"/>
                <a:cs typeface="Times New Roman" panose="02020603050405020304" pitchFamily="18" charset="0"/>
              </a:rPr>
              <a:t>7 Partner</a:t>
            </a:r>
            <a:r>
              <a:rPr lang="en-US" sz="2400" b="1" dirty="0">
                <a:ln/>
                <a:solidFill>
                  <a:srgbClr val="002060"/>
                </a:solidFill>
                <a:latin typeface="Titillium Bd"/>
                <a:ea typeface="Cardo" panose="02020600000000000000" pitchFamily="18" charset="-79"/>
                <a:cs typeface="Times New Roman" panose="02020603050405020304" pitchFamily="18" charset="0"/>
              </a:rPr>
              <a:t>						</a:t>
            </a:r>
          </a:p>
          <a:p>
            <a:pPr algn="just"/>
            <a:endParaRPr lang="it-IT" sz="2400" b="1" dirty="0">
              <a:ln/>
              <a:solidFill>
                <a:srgbClr val="002060"/>
              </a:solidFill>
              <a:latin typeface="Titillium Bd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t-IT" sz="2400" b="1" dirty="0">
                <a:ln/>
                <a:solidFill>
                  <a:srgbClr val="002060"/>
                </a:solidFill>
                <a:latin typeface="Titillium Bd"/>
                <a:cs typeface="Times New Roman" panose="02020603050405020304" pitchFamily="18" charset="0"/>
              </a:rPr>
              <a:t>22 Infrastrutture di Ricerca operanti nel dominio ambientale e censite nel PNIR  </a:t>
            </a:r>
            <a:endParaRPr lang="en-US" b="1" dirty="0">
              <a:ln/>
              <a:solidFill>
                <a:srgbClr val="002060"/>
              </a:solidFill>
              <a:latin typeface="Titillium Bd"/>
              <a:cs typeface="Calibri" panose="020F0502020204030204" pitchFamily="34" charset="0"/>
            </a:endParaRPr>
          </a:p>
          <a:p>
            <a:pPr algn="just"/>
            <a:endParaRPr lang="it-IT" sz="2400" b="1" dirty="0">
              <a:ln/>
              <a:solidFill>
                <a:srgbClr val="002060"/>
              </a:solidFill>
              <a:latin typeface="Titillium Bd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t-IT" sz="2400" b="1" dirty="0">
                <a:ln/>
                <a:solidFill>
                  <a:srgbClr val="002060"/>
                </a:solidFill>
                <a:latin typeface="Titillium Bd"/>
                <a:cs typeface="Times New Roman" panose="02020603050405020304" pitchFamily="18" charset="0"/>
              </a:rPr>
              <a:t>Budget: 155,2 ML Euro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it-IT" sz="2400" b="1" dirty="0">
              <a:ln/>
              <a:solidFill>
                <a:srgbClr val="002060"/>
              </a:solidFill>
              <a:latin typeface="Titillium Bd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t-IT" sz="2400" b="1" dirty="0">
                <a:ln/>
                <a:solidFill>
                  <a:srgbClr val="002060"/>
                </a:solidFill>
                <a:latin typeface="Titillium Bd"/>
                <a:cs typeface="Times New Roman" panose="02020603050405020304" pitchFamily="18" charset="0"/>
              </a:rPr>
              <a:t>Periodo: 1 Novembre 2022 – Maggio 2025 + 10 anni di operatività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CF31BA44-3055-FD99-54AA-D5C4B19DA813}"/>
              </a:ext>
            </a:extLst>
          </p:cNvPr>
          <p:cNvGrpSpPr/>
          <p:nvPr/>
        </p:nvGrpSpPr>
        <p:grpSpPr>
          <a:xfrm>
            <a:off x="2697812" y="2274142"/>
            <a:ext cx="3888432" cy="496667"/>
            <a:chOff x="5015880" y="196029"/>
            <a:chExt cx="3888432" cy="496667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F51879DB-5473-A66F-E05F-AC52B3F22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5880" y="277788"/>
              <a:ext cx="416720" cy="395531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F9E6E7B4-BD3C-D73C-5134-2CCA00A50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4358" y="209933"/>
              <a:ext cx="467975" cy="463386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73C8AFF5-9076-E971-49B7-43F07A28A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74285" y="237779"/>
              <a:ext cx="358608" cy="454917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6DC75DD8-51AA-2FDF-5D9B-7F6FC1963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39855" y="252787"/>
              <a:ext cx="371341" cy="424900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07C75F22-A268-F2C8-45C9-A43D4A990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05250" y="196029"/>
              <a:ext cx="422872" cy="451509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62D37F7E-8675-5DC6-12DB-DCA5D2FF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61718" y="239417"/>
              <a:ext cx="442594" cy="433902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7C34F35F-BE9D-9C74-2D4F-3A531F9E9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04112" y="316498"/>
              <a:ext cx="543752" cy="213041"/>
            </a:xfrm>
            <a:prstGeom prst="rect">
              <a:avLst/>
            </a:prstGeom>
          </p:spPr>
        </p:pic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F0052A1-56FB-A04A-5625-0696E2B11356}"/>
              </a:ext>
            </a:extLst>
          </p:cNvPr>
          <p:cNvSpPr txBox="1"/>
          <p:nvPr/>
        </p:nvSpPr>
        <p:spPr>
          <a:xfrm>
            <a:off x="407368" y="1203757"/>
            <a:ext cx="1178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latin typeface="Titillium Bd" pitchFamily="2" charset="77"/>
              </a:rPr>
              <a:t>ITINERIS - </a:t>
            </a:r>
            <a:r>
              <a:rPr lang="en-US" sz="2800" dirty="0">
                <a:solidFill>
                  <a:srgbClr val="002060"/>
                </a:solidFill>
                <a:latin typeface="Titillium Bd" pitchFamily="2" charset="77"/>
              </a:rPr>
              <a:t>Italian Integrated Environmental Research Infrastructures System</a:t>
            </a:r>
            <a:endParaRPr lang="it-IT" sz="2800" dirty="0">
              <a:solidFill>
                <a:srgbClr val="002060"/>
              </a:solidFill>
              <a:latin typeface="Titillium Bd" pitchFamily="2" charset="77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1C97B9F-687C-C7E5-D6A0-1617F8FBF366}"/>
              </a:ext>
            </a:extLst>
          </p:cNvPr>
          <p:cNvSpPr txBox="1"/>
          <p:nvPr/>
        </p:nvSpPr>
        <p:spPr>
          <a:xfrm>
            <a:off x="762000" y="5501713"/>
            <a:ext cx="10680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1" u="none" strike="noStrike" dirty="0">
                <a:solidFill>
                  <a:srgbClr val="002060"/>
                </a:solidFill>
                <a:effectLst/>
                <a:latin typeface="-apple-system"/>
              </a:rPr>
              <a:t>PIANO NAZIONALE DI RIPRESA E RESILIENZA (PNRR) MISSIONE 4, COMPONENTE 2, INVESTIMENTO 3.1 “Fondo per la realizzazione di un sistema integrato di infrastrutture di ricerca e innovazione”, Project code IR0000032 </a:t>
            </a:r>
            <a:endParaRPr lang="it-IT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95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1B8847-9CBE-1DCF-9AE0-BEC200E12919}"/>
              </a:ext>
            </a:extLst>
          </p:cNvPr>
          <p:cNvSpPr txBox="1">
            <a:spLocks/>
          </p:cNvSpPr>
          <p:nvPr/>
        </p:nvSpPr>
        <p:spPr>
          <a:xfrm>
            <a:off x="317241" y="6412237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Mona, Cornacchia, Rosati, Basset, </a:t>
            </a:r>
            <a:r>
              <a:rPr lang="it-IT" sz="1600" b="1" dirty="0" err="1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Santoleri</a:t>
            </a:r>
            <a:r>
              <a:rPr lang="it-IT" sz="1600" b="1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, Papale, Rossi, Provenzale, Pappalardo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EEF06E84-ADA2-9275-9134-1B8B7D2D96E2}"/>
              </a:ext>
            </a:extLst>
          </p:cNvPr>
          <p:cNvSpPr txBox="1">
            <a:spLocks/>
          </p:cNvSpPr>
          <p:nvPr/>
        </p:nvSpPr>
        <p:spPr>
          <a:xfrm>
            <a:off x="242426" y="445791"/>
            <a:ext cx="7571537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 dirty="0">
                <a:solidFill>
                  <a:schemeClr val="bg1"/>
                </a:solidFill>
                <a:latin typeface="Source Sans Pro" panose="020B0503030403020204" pitchFamily="34" charset="0"/>
                <a:ea typeface="Roboto Slab Black" pitchFamily="2" charset="0"/>
              </a:rPr>
              <a:t>L’Obiettivo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1EA0E8-7B8F-C699-CC6B-0801E1B94EB5}"/>
              </a:ext>
            </a:extLst>
          </p:cNvPr>
          <p:cNvSpPr txBox="1"/>
          <p:nvPr/>
        </p:nvSpPr>
        <p:spPr>
          <a:xfrm>
            <a:off x="179434" y="1207225"/>
            <a:ext cx="9892541" cy="3766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q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400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Creare</a:t>
            </a:r>
            <a:r>
              <a:rPr lang="en-US" sz="2400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l’Hub</a:t>
            </a:r>
            <a:r>
              <a:rPr lang="en-US" sz="2400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nazionale</a:t>
            </a:r>
            <a:r>
              <a:rPr lang="en-US" sz="2400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delle RI per la </a:t>
            </a:r>
            <a:r>
              <a:rPr lang="en-US" sz="2400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ricerca</a:t>
            </a:r>
            <a:r>
              <a:rPr lang="en-US" sz="2400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scientifica</a:t>
            </a:r>
            <a:r>
              <a:rPr lang="en-US" sz="2400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in </a:t>
            </a:r>
            <a:r>
              <a:rPr lang="en-US" sz="2400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ambito</a:t>
            </a:r>
            <a:r>
              <a:rPr lang="en-US" sz="2400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ambientale</a:t>
            </a:r>
            <a:r>
              <a:rPr lang="en-US" sz="2400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</a:t>
            </a:r>
            <a:endParaRPr lang="it-IT" sz="2400" b="1" dirty="0">
              <a:solidFill>
                <a:srgbClr val="002060"/>
              </a:solidFill>
              <a:latin typeface="Titillium Bd"/>
              <a:cs typeface="Calibri" panose="020F0502020204030204" pitchFamily="34" charset="0"/>
            </a:endParaRP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Ø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2400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fornendo accesso ai servizi , ai dati e alle risorse digitali 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Ø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2400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offrendo un supporto al Paese per affrontare le problematiche ambientali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q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400" b="1" dirty="0" err="1" smtClean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Sviluppare</a:t>
            </a:r>
            <a:r>
              <a:rPr lang="en-US" sz="2400" b="1" dirty="0" smtClean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ricerca</a:t>
            </a:r>
            <a:r>
              <a:rPr lang="en-US" sz="2400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trasversale</a:t>
            </a:r>
            <a:r>
              <a:rPr lang="en-US" sz="2400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ai </a:t>
            </a:r>
            <a:r>
              <a:rPr lang="en-US" sz="2400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vari</a:t>
            </a:r>
            <a:r>
              <a:rPr lang="en-US" sz="2400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domini </a:t>
            </a:r>
            <a:r>
              <a:rPr lang="en-US" sz="2400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ambientali</a:t>
            </a:r>
            <a:r>
              <a:rPr lang="en-US" sz="2400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e </a:t>
            </a:r>
            <a:r>
              <a:rPr lang="en-US" sz="2400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oltre</a:t>
            </a:r>
            <a:endParaRPr lang="it-IT" sz="2400" b="1" dirty="0">
              <a:solidFill>
                <a:srgbClr val="002060"/>
              </a:solidFill>
              <a:latin typeface="Titillium Bd"/>
              <a:cs typeface="Calibri" panose="020F0502020204030204" pitchFamily="34" charset="0"/>
            </a:endParaRP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Ø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2400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Utilizzando dati e risorse preesistenti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Ø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2400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Sviluppando nuovi prodotti anche sinergici</a:t>
            </a:r>
          </a:p>
        </p:txBody>
      </p:sp>
      <p:pic>
        <p:nvPicPr>
          <p:cNvPr id="6" name="Elemento grafico 5" descr="Tiro a segno con riempimento a tinta unita">
            <a:extLst>
              <a:ext uri="{FF2B5EF4-FFF2-40B4-BE49-F238E27FC236}">
                <a16:creationId xmlns:a16="http://schemas.microsoft.com/office/drawing/2014/main" id="{D4DDFE61-D360-5A38-5175-D233A5874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71975" y="1053874"/>
            <a:ext cx="1940591" cy="1940591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D3A36116-1BB4-B62F-FA75-F14D050EC6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9" r="20675"/>
          <a:stretch/>
        </p:blipFill>
        <p:spPr>
          <a:xfrm>
            <a:off x="8772687" y="2994465"/>
            <a:ext cx="3102072" cy="295054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6A4DE8-E027-E3FF-2BB7-A219D1EDDDE5}"/>
              </a:ext>
            </a:extLst>
          </p:cNvPr>
          <p:cNvSpPr txBox="1"/>
          <p:nvPr/>
        </p:nvSpPr>
        <p:spPr>
          <a:xfrm>
            <a:off x="179434" y="4847013"/>
            <a:ext cx="84819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i="1" dirty="0">
                <a:solidFill>
                  <a:srgbClr val="002060"/>
                </a:solidFill>
                <a:latin typeface="Titillium Bd" pitchFamily="2" charset="77"/>
              </a:rPr>
              <a:t>L’</a:t>
            </a:r>
            <a:r>
              <a:rPr lang="it-IT" sz="2400" b="1" i="1" dirty="0">
                <a:solidFill>
                  <a:srgbClr val="002060"/>
                </a:solidFill>
                <a:latin typeface="Titillium Bd" pitchFamily="2" charset="77"/>
              </a:rPr>
              <a:t>Italia</a:t>
            </a:r>
            <a:r>
              <a:rPr lang="it-IT" sz="2400" i="1" dirty="0">
                <a:solidFill>
                  <a:srgbClr val="002060"/>
                </a:solidFill>
                <a:latin typeface="Titillium Bd" pitchFamily="2" charset="77"/>
              </a:rPr>
              <a:t> è </a:t>
            </a:r>
            <a:r>
              <a:rPr lang="it-IT" sz="2400" b="1" i="1" dirty="0">
                <a:solidFill>
                  <a:srgbClr val="002060"/>
                </a:solidFill>
                <a:latin typeface="Titillium Bd" pitchFamily="2" charset="77"/>
              </a:rPr>
              <a:t>un’area particolarmente sensibile </a:t>
            </a:r>
            <a:r>
              <a:rPr lang="it-IT" sz="2400" i="1" dirty="0">
                <a:solidFill>
                  <a:srgbClr val="002060"/>
                </a:solidFill>
                <a:latin typeface="Titillium Bd" pitchFamily="2" charset="77"/>
              </a:rPr>
              <a:t>dal punto di vista ambientale: punto critico per il cambiamento climatico, è una delle aree più popolate d’Europa, ed è territorio strutturalmente fragile ed è circondato dal Mar Mediterraneo.</a:t>
            </a:r>
            <a:endParaRPr lang="it-IT" sz="2400" i="1" dirty="0">
              <a:solidFill>
                <a:srgbClr val="002060"/>
              </a:solidFill>
              <a:latin typeface="Titillium" pitchFamily="2" charset="77"/>
            </a:endParaRPr>
          </a:p>
        </p:txBody>
      </p:sp>
      <p:pic>
        <p:nvPicPr>
          <p:cNvPr id="5" name="Immagine 4" descr="Immagine che contiene Carattere, logo, Elementi grafici, simbolo&#10;&#10;Descrizione generata automaticamente">
            <a:extLst>
              <a:ext uri="{FF2B5EF4-FFF2-40B4-BE49-F238E27FC236}">
                <a16:creationId xmlns:a16="http://schemas.microsoft.com/office/drawing/2014/main" id="{D04A5BD0-3BDE-1BF2-B904-A37A6E7938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251" y="304681"/>
            <a:ext cx="3804883" cy="62649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4048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1B8847-9CBE-1DCF-9AE0-BEC200E12919}"/>
              </a:ext>
            </a:extLst>
          </p:cNvPr>
          <p:cNvSpPr txBox="1">
            <a:spLocks/>
          </p:cNvSpPr>
          <p:nvPr/>
        </p:nvSpPr>
        <p:spPr>
          <a:xfrm>
            <a:off x="317241" y="6412237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Mona, Cornacchia, Rosati, Basset, </a:t>
            </a:r>
            <a:r>
              <a:rPr lang="it-IT" sz="1600" b="1" dirty="0" err="1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Santoleri</a:t>
            </a:r>
            <a:r>
              <a:rPr lang="it-IT" sz="1600" b="1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, Papale, Rossi, Provenzale, Pappalardo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EEF06E84-ADA2-9275-9134-1B8B7D2D96E2}"/>
              </a:ext>
            </a:extLst>
          </p:cNvPr>
          <p:cNvSpPr txBox="1">
            <a:spLocks/>
          </p:cNvSpPr>
          <p:nvPr/>
        </p:nvSpPr>
        <p:spPr>
          <a:xfrm>
            <a:off x="242426" y="445791"/>
            <a:ext cx="9681063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 dirty="0">
                <a:solidFill>
                  <a:schemeClr val="bg1"/>
                </a:solidFill>
                <a:latin typeface="Source Sans Pro" panose="020B0503030403020204" pitchFamily="34" charset="0"/>
                <a:ea typeface="Roboto Slab Black" pitchFamily="2" charset="0"/>
              </a:rPr>
              <a:t>Infrastrutture di ricerca coinvolte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056C5225-CCED-4E24-F99D-FA7C20A30103}"/>
              </a:ext>
            </a:extLst>
          </p:cNvPr>
          <p:cNvGrpSpPr/>
          <p:nvPr/>
        </p:nvGrpSpPr>
        <p:grpSpPr>
          <a:xfrm>
            <a:off x="975356" y="1109913"/>
            <a:ext cx="10241289" cy="4701198"/>
            <a:chOff x="902242" y="1750696"/>
            <a:chExt cx="10241289" cy="4701198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6765FC7B-9723-EDF0-62A1-E8CA5E73AE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62" t="42752" r="65065" b="43340"/>
            <a:stretch/>
          </p:blipFill>
          <p:spPr>
            <a:xfrm>
              <a:off x="4462320" y="2929056"/>
              <a:ext cx="3529960" cy="3273954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2737B276-2F58-C0F6-AA53-A4318A9E0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2242" y="1887822"/>
              <a:ext cx="1196138" cy="688855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6B889F7-28EB-E34B-0F81-B2A0FBA72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1038" y="5986067"/>
              <a:ext cx="1894875" cy="433886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5FDC980A-4405-150D-617E-652135565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8604" y="4944311"/>
              <a:ext cx="1342932" cy="511749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40C6B6F7-D7B2-1090-ACC0-FDD1A2D2F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69417" y="3044252"/>
              <a:ext cx="1265612" cy="76712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A81E6AE3-29CA-3426-7F59-746B11402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21458" y="2482494"/>
              <a:ext cx="759450" cy="749591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DEABFB52-599D-B191-91C5-0297113FF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80232" y="1926486"/>
              <a:ext cx="1480244" cy="727409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63DD11A-8834-DCAB-B6AA-93B009350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64950" y="2943035"/>
              <a:ext cx="1778581" cy="676254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FAE53EF-78C8-174E-E07F-0961C6984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14874" y="2557530"/>
              <a:ext cx="2010719" cy="478916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E0AAD839-21D9-BA4C-738E-983C2A3B7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25505" y="3230142"/>
              <a:ext cx="1108046" cy="764364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5F1C2C78-7554-6EE0-1901-7D6B9E46F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03609" y="1900739"/>
              <a:ext cx="982745" cy="663019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4F368704-3723-B778-681C-CA52B6CC7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262060" y="2632448"/>
              <a:ext cx="1488067" cy="514969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3ED6C6FE-2032-E496-D632-61A516B4F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639605" y="2319422"/>
              <a:ext cx="1165233" cy="635197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A7F8B9A3-9F4A-9CFF-7598-B84FB55F7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271539" y="2799262"/>
              <a:ext cx="711944" cy="732311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CFD9BDE3-93A4-1D6E-EF16-1186A4138CE6}"/>
                </a:ext>
              </a:extLst>
            </p:cNvPr>
            <p:cNvSpPr txBox="1"/>
            <p:nvPr/>
          </p:nvSpPr>
          <p:spPr>
            <a:xfrm>
              <a:off x="2590581" y="5594118"/>
              <a:ext cx="772932" cy="387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GB" sz="2400" b="1"/>
                <a:t>ATLaS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FB5C5FA6-B2F7-93D0-19E3-189A77EDB9DD}"/>
                </a:ext>
              </a:extLst>
            </p:cNvPr>
            <p:cNvSpPr txBox="1"/>
            <p:nvPr/>
          </p:nvSpPr>
          <p:spPr>
            <a:xfrm>
              <a:off x="3477109" y="5618349"/>
              <a:ext cx="19325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b="1" err="1"/>
                <a:t>N</a:t>
              </a:r>
              <a:r>
                <a:rPr lang="it-IT" b="1"/>
                <a:t>/</a:t>
              </a:r>
              <a:r>
                <a:rPr lang="it-IT" b="1" err="1"/>
                <a:t>R</a:t>
              </a:r>
              <a:r>
                <a:rPr lang="it-IT" b="1"/>
                <a:t> Laura Bassi </a:t>
              </a:r>
            </a:p>
          </p:txBody>
        </p:sp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7205E460-C950-87FC-9CDD-3C66D88CD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05740" y="5830911"/>
              <a:ext cx="2012169" cy="620983"/>
            </a:xfrm>
            <a:prstGeom prst="rect">
              <a:avLst/>
            </a:prstGeom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7229289E-7900-239F-860A-980D9F30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06619" y="5828771"/>
              <a:ext cx="1468731" cy="554936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4AA3CB60-E544-1290-AEA6-BDCCDCB52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494356" y="3951005"/>
              <a:ext cx="1265612" cy="797956"/>
            </a:xfrm>
            <a:prstGeom prst="rect">
              <a:avLst/>
            </a:prstGeom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4ACCAB60-CD4E-2FC3-1E0E-056DB1589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355161" y="4502762"/>
              <a:ext cx="1225987" cy="616673"/>
            </a:xfrm>
            <a:prstGeom prst="rect">
              <a:avLst/>
            </a:prstGeom>
          </p:spPr>
        </p:pic>
        <p:pic>
          <p:nvPicPr>
            <p:cNvPr id="25" name="Picture 2" descr="LNS OpenLabs - SHARPER Night">
              <a:extLst>
                <a:ext uri="{FF2B5EF4-FFF2-40B4-BE49-F238E27FC236}">
                  <a16:creationId xmlns:a16="http://schemas.microsoft.com/office/drawing/2014/main" id="{4FBD1A68-D8F9-6E47-9ADD-A68A62B5ED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1276" y="4878107"/>
              <a:ext cx="1422384" cy="925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8DC5798A-0CAA-5A1B-8DC7-D858F5BBAEDF}"/>
                </a:ext>
              </a:extLst>
            </p:cNvPr>
            <p:cNvSpPr/>
            <p:nvPr/>
          </p:nvSpPr>
          <p:spPr>
            <a:xfrm>
              <a:off x="1048469" y="1844595"/>
              <a:ext cx="10042511" cy="2139408"/>
            </a:xfrm>
            <a:prstGeom prst="rect">
              <a:avLst/>
            </a:prstGeom>
            <a:noFill/>
            <a:ln w="76200">
              <a:solidFill>
                <a:srgbClr val="0067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18" descr="Home">
              <a:extLst>
                <a:ext uri="{FF2B5EF4-FFF2-40B4-BE49-F238E27FC236}">
                  <a16:creationId xmlns:a16="http://schemas.microsoft.com/office/drawing/2014/main" id="{73F476B5-6E63-FAE4-8DFD-99849D66F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1409" y="1750696"/>
              <a:ext cx="1089183" cy="1100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F2AB7387-BBC6-CC3C-3065-991201E1044E}"/>
                </a:ext>
              </a:extLst>
            </p:cNvPr>
            <p:cNvSpPr/>
            <p:nvPr/>
          </p:nvSpPr>
          <p:spPr>
            <a:xfrm>
              <a:off x="1048469" y="4104675"/>
              <a:ext cx="4294901" cy="1426838"/>
            </a:xfrm>
            <a:prstGeom prst="rect">
              <a:avLst/>
            </a:prstGeom>
            <a:noFill/>
            <a:ln w="76200">
              <a:solidFill>
                <a:srgbClr val="C1D1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orma a L 28">
              <a:extLst>
                <a:ext uri="{FF2B5EF4-FFF2-40B4-BE49-F238E27FC236}">
                  <a16:creationId xmlns:a16="http://schemas.microsoft.com/office/drawing/2014/main" id="{7FC33727-2A46-293D-01C7-3BAA7DD39FCB}"/>
                </a:ext>
              </a:extLst>
            </p:cNvPr>
            <p:cNvSpPr/>
            <p:nvPr/>
          </p:nvSpPr>
          <p:spPr>
            <a:xfrm flipH="1">
              <a:off x="1042868" y="4798094"/>
              <a:ext cx="10042512" cy="1653800"/>
            </a:xfrm>
            <a:prstGeom prst="corner">
              <a:avLst>
                <a:gd name="adj1" fmla="val 50000"/>
                <a:gd name="adj2" fmla="val 118610"/>
              </a:avLst>
            </a:prstGeom>
            <a:noFill/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1148CE24-5AD6-C56D-61C0-A58AE49F2F04}"/>
                </a:ext>
              </a:extLst>
            </p:cNvPr>
            <p:cNvSpPr txBox="1"/>
            <p:nvPr/>
          </p:nvSpPr>
          <p:spPr>
            <a:xfrm>
              <a:off x="6990279" y="5700569"/>
              <a:ext cx="17949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b="1"/>
                <a:t>National RIs</a:t>
              </a:r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61BE789A-69B8-3138-7680-1B3E6290021E}"/>
                </a:ext>
              </a:extLst>
            </p:cNvPr>
            <p:cNvSpPr/>
            <p:nvPr/>
          </p:nvSpPr>
          <p:spPr>
            <a:xfrm>
              <a:off x="6958741" y="5684976"/>
              <a:ext cx="1685142" cy="368715"/>
            </a:xfrm>
            <a:prstGeom prst="rect">
              <a:avLst/>
            </a:prstGeom>
            <a:noFill/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09F5623A-E9A2-4265-6696-E7B5EEE14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59651" y="4173012"/>
              <a:ext cx="1405732" cy="450064"/>
            </a:xfrm>
            <a:prstGeom prst="rect">
              <a:avLst/>
            </a:prstGeom>
          </p:spPr>
        </p:pic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E24F484F-149B-9FFD-8C49-D0C22B052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452572" y="4901542"/>
              <a:ext cx="1080913" cy="560035"/>
            </a:xfrm>
            <a:prstGeom prst="rect">
              <a:avLst/>
            </a:prstGeom>
          </p:spPr>
        </p:pic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7B5653E2-FC3B-F219-B046-781F01C58E93}"/>
                </a:ext>
              </a:extLst>
            </p:cNvPr>
            <p:cNvSpPr txBox="1"/>
            <p:nvPr/>
          </p:nvSpPr>
          <p:spPr>
            <a:xfrm>
              <a:off x="4774861" y="4752608"/>
              <a:ext cx="24783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b="1"/>
                <a:t>European non ESFRI  RIs</a:t>
              </a:r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33530DD7-A229-2AC4-97D0-FEDBE65F6D7F}"/>
                </a:ext>
              </a:extLst>
            </p:cNvPr>
            <p:cNvSpPr/>
            <p:nvPr/>
          </p:nvSpPr>
          <p:spPr>
            <a:xfrm>
              <a:off x="4771826" y="4741562"/>
              <a:ext cx="2481342" cy="420906"/>
            </a:xfrm>
            <a:prstGeom prst="rect">
              <a:avLst/>
            </a:prstGeom>
            <a:noFill/>
            <a:ln w="76200">
              <a:solidFill>
                <a:srgbClr val="C1D1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357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1B8847-9CBE-1DCF-9AE0-BEC200E12919}"/>
              </a:ext>
            </a:extLst>
          </p:cNvPr>
          <p:cNvSpPr txBox="1">
            <a:spLocks/>
          </p:cNvSpPr>
          <p:nvPr/>
        </p:nvSpPr>
        <p:spPr>
          <a:xfrm>
            <a:off x="317241" y="6412237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Mona, Cornacchia, Rosati, Basset, </a:t>
            </a:r>
            <a:r>
              <a:rPr lang="it-IT" sz="1600" b="1" dirty="0" err="1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Santoleri</a:t>
            </a:r>
            <a:r>
              <a:rPr lang="it-IT" sz="1600" b="1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, Papale, Rossi, Provenzale, Pappalardo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EEF06E84-ADA2-9275-9134-1B8B7D2D96E2}"/>
              </a:ext>
            </a:extLst>
          </p:cNvPr>
          <p:cNvSpPr txBox="1">
            <a:spLocks/>
          </p:cNvSpPr>
          <p:nvPr/>
        </p:nvSpPr>
        <p:spPr>
          <a:xfrm>
            <a:off x="242426" y="445791"/>
            <a:ext cx="10385600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 dirty="0">
                <a:solidFill>
                  <a:schemeClr val="bg1"/>
                </a:solidFill>
                <a:latin typeface="Source Sans Pro" panose="020B0503030403020204" pitchFamily="34" charset="0"/>
                <a:ea typeface="Roboto Slab Black" pitchFamily="2" charset="0"/>
              </a:rPr>
              <a:t>Infrastrutture di ricerca coinvolte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0606E7B-CC3B-98B6-77DD-54A034CE8CDE}"/>
              </a:ext>
            </a:extLst>
          </p:cNvPr>
          <p:cNvGrpSpPr/>
          <p:nvPr/>
        </p:nvGrpSpPr>
        <p:grpSpPr>
          <a:xfrm>
            <a:off x="902242" y="1305403"/>
            <a:ext cx="10387517" cy="4674807"/>
            <a:chOff x="902242" y="1176721"/>
            <a:chExt cx="10387517" cy="4674807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F4921586-23D9-F4C6-F81B-FAB5BE75D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242" y="1266503"/>
              <a:ext cx="1196138" cy="688855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5DCF65DF-CB81-DC71-1F1F-8023E6B81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6896" y="5364748"/>
              <a:ext cx="1894875" cy="433886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AD8F080C-9DA0-C2F0-D9BA-385392356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8604" y="4322992"/>
              <a:ext cx="1342932" cy="511749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C9549D47-DC62-FBA3-481A-D1926BDC6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69417" y="2422933"/>
              <a:ext cx="1265612" cy="767121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2046286-2B6F-463D-547B-CF45F1917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47580" y="1861175"/>
              <a:ext cx="759450" cy="74959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97E7734-F3DA-0658-6864-8B3C12DEB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80232" y="1305167"/>
              <a:ext cx="1480244" cy="727409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8038AF9C-69DA-0166-877C-65FC14DEC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64950" y="2321716"/>
              <a:ext cx="1778581" cy="676254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73D28559-80E1-4EF9-0E9F-8547EA16C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14874" y="1936211"/>
              <a:ext cx="2010719" cy="478916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BCC82128-85D1-8BCE-CE52-EB4674A1D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25505" y="2608823"/>
              <a:ext cx="1108046" cy="764364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6137782B-53AA-AFAE-CBE3-2168DCBE6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03609" y="1279420"/>
              <a:ext cx="982745" cy="663019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A73FB546-E5FF-9E98-1311-DDDC08463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262060" y="2011129"/>
              <a:ext cx="1488067" cy="514969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CBF328D0-EEA7-3964-BBFA-F91C2C4D3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660625" y="1698103"/>
              <a:ext cx="1165233" cy="635197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D940960D-D6CF-97AC-005A-DFB2C86E7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71539" y="2177943"/>
              <a:ext cx="711944" cy="732311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C22C1487-1A76-C96F-BFF4-CF5E8EB61B44}"/>
                </a:ext>
              </a:extLst>
            </p:cNvPr>
            <p:cNvSpPr txBox="1"/>
            <p:nvPr/>
          </p:nvSpPr>
          <p:spPr>
            <a:xfrm>
              <a:off x="2628224" y="4613775"/>
              <a:ext cx="772932" cy="387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GB" sz="2400" b="1"/>
                <a:t>ATLaS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89963FB7-DEF2-6FDB-4BE7-28591BDABFD4}"/>
                </a:ext>
              </a:extLst>
            </p:cNvPr>
            <p:cNvSpPr txBox="1"/>
            <p:nvPr/>
          </p:nvSpPr>
          <p:spPr>
            <a:xfrm>
              <a:off x="3427681" y="4959959"/>
              <a:ext cx="19325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b="1" err="1"/>
                <a:t>N</a:t>
              </a:r>
              <a:r>
                <a:rPr lang="it-IT" b="1"/>
                <a:t>/</a:t>
              </a:r>
              <a:r>
                <a:rPr lang="it-IT" b="1" err="1"/>
                <a:t>R</a:t>
              </a:r>
              <a:r>
                <a:rPr lang="it-IT" b="1"/>
                <a:t> Laura Bassi </a:t>
              </a:r>
            </a:p>
          </p:txBody>
        </p:sp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0978B3A4-DC67-A15D-3B86-B9047E70A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277590" y="5209592"/>
              <a:ext cx="2012169" cy="620983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446255B6-1229-5CC8-463B-79A313277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744872" y="4174551"/>
              <a:ext cx="1080913" cy="560035"/>
            </a:xfrm>
            <a:prstGeom prst="rect">
              <a:avLst/>
            </a:prstGeom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A5A90087-A1CC-44CF-8EB6-D194C1384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06619" y="5207452"/>
              <a:ext cx="1468731" cy="554936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C76CF3C3-2966-C960-CC83-27985EC7C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494356" y="3203565"/>
              <a:ext cx="1265612" cy="797956"/>
            </a:xfrm>
            <a:prstGeom prst="rect">
              <a:avLst/>
            </a:prstGeom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CE301992-A2AA-86CA-8AB3-4036511DA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59651" y="3404549"/>
              <a:ext cx="1405732" cy="450064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82781AD9-7BF3-4B66-EB3F-F1283CA65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355161" y="3839403"/>
              <a:ext cx="1225987" cy="616673"/>
            </a:xfrm>
            <a:prstGeom prst="rect">
              <a:avLst/>
            </a:prstGeom>
          </p:spPr>
        </p:pic>
        <p:pic>
          <p:nvPicPr>
            <p:cNvPr id="26" name="Picture 2" descr="LNS OpenLabs - SHARPER Night">
              <a:extLst>
                <a:ext uri="{FF2B5EF4-FFF2-40B4-BE49-F238E27FC236}">
                  <a16:creationId xmlns:a16="http://schemas.microsoft.com/office/drawing/2014/main" id="{A6559DFE-63C8-1BB9-4752-3D2A0EC125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1276" y="4256788"/>
              <a:ext cx="1422384" cy="925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945F3E60-59D7-F263-6014-14D0F885F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62" t="42752" r="65065" b="43340"/>
            <a:stretch/>
          </p:blipFill>
          <p:spPr>
            <a:xfrm>
              <a:off x="4462320" y="2307737"/>
              <a:ext cx="3529960" cy="3273954"/>
            </a:xfrm>
            <a:prstGeom prst="rect">
              <a:avLst/>
            </a:prstGeom>
          </p:spPr>
        </p:pic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356ECFBC-BF48-DE47-3680-01E35BF2C321}"/>
                </a:ext>
              </a:extLst>
            </p:cNvPr>
            <p:cNvSpPr txBox="1"/>
            <p:nvPr/>
          </p:nvSpPr>
          <p:spPr>
            <a:xfrm>
              <a:off x="4004642" y="1186679"/>
              <a:ext cx="19711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b="1"/>
                <a:t>Environmental RIs 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88F3A2F6-59C4-4EDA-A247-C96E3F18F0EB}"/>
                </a:ext>
              </a:extLst>
            </p:cNvPr>
            <p:cNvSpPr txBox="1"/>
            <p:nvPr/>
          </p:nvSpPr>
          <p:spPr>
            <a:xfrm>
              <a:off x="6433830" y="1463037"/>
              <a:ext cx="20467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b="1"/>
              </a:lvl1pPr>
            </a:lstStyle>
            <a:p>
              <a:r>
                <a:rPr lang="en-GB" err="1"/>
                <a:t>Health&amp;Food</a:t>
              </a:r>
              <a:r>
                <a:rPr lang="en-GB"/>
                <a:t> RIs</a:t>
              </a:r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4256BDDE-F91F-4CB5-89B1-3DE669F75E6A}"/>
                </a:ext>
              </a:extLst>
            </p:cNvPr>
            <p:cNvSpPr/>
            <p:nvPr/>
          </p:nvSpPr>
          <p:spPr>
            <a:xfrm>
              <a:off x="6457503" y="1463037"/>
              <a:ext cx="1826128" cy="322490"/>
            </a:xfrm>
            <a:prstGeom prst="rect">
              <a:avLst/>
            </a:prstGeom>
            <a:noFill/>
            <a:ln w="76200">
              <a:solidFill>
                <a:srgbClr val="F581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6DEE0FD5-C104-A45D-3B4E-4E3282882BA0}"/>
                </a:ext>
              </a:extLst>
            </p:cNvPr>
            <p:cNvSpPr/>
            <p:nvPr/>
          </p:nvSpPr>
          <p:spPr>
            <a:xfrm>
              <a:off x="956075" y="1176721"/>
              <a:ext cx="4948861" cy="4674807"/>
            </a:xfrm>
            <a:prstGeom prst="rect">
              <a:avLst/>
            </a:prstGeom>
            <a:noFill/>
            <a:ln w="76200">
              <a:solidFill>
                <a:srgbClr val="01A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9EC337D3-93BD-404C-9469-401F00817349}"/>
                </a:ext>
              </a:extLst>
            </p:cNvPr>
            <p:cNvSpPr/>
            <p:nvPr/>
          </p:nvSpPr>
          <p:spPr>
            <a:xfrm>
              <a:off x="6457385" y="1289312"/>
              <a:ext cx="4764542" cy="1757755"/>
            </a:xfrm>
            <a:prstGeom prst="rect">
              <a:avLst/>
            </a:prstGeom>
            <a:noFill/>
            <a:ln w="76200">
              <a:solidFill>
                <a:srgbClr val="F581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AA2BEB44-CD8A-8A87-1D64-509E8580D60E}"/>
                </a:ext>
              </a:extLst>
            </p:cNvPr>
            <p:cNvSpPr/>
            <p:nvPr/>
          </p:nvSpPr>
          <p:spPr>
            <a:xfrm>
              <a:off x="7379070" y="4220845"/>
              <a:ext cx="3874388" cy="1630683"/>
            </a:xfrm>
            <a:prstGeom prst="rect">
              <a:avLst/>
            </a:prstGeom>
            <a:noFill/>
            <a:ln w="76200">
              <a:solidFill>
                <a:srgbClr val="896B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7F3DAA1E-145B-3F7A-2D8C-BD1C46A6A491}"/>
                </a:ext>
              </a:extLst>
            </p:cNvPr>
            <p:cNvSpPr txBox="1"/>
            <p:nvPr/>
          </p:nvSpPr>
          <p:spPr>
            <a:xfrm>
              <a:off x="7378066" y="4907593"/>
              <a:ext cx="213039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b="1" dirty="0"/>
                <a:t>Physical Science RIs</a:t>
              </a:r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C4C36AF9-35B2-1672-E5ED-780621B0A781}"/>
                </a:ext>
              </a:extLst>
            </p:cNvPr>
            <p:cNvSpPr/>
            <p:nvPr/>
          </p:nvSpPr>
          <p:spPr>
            <a:xfrm>
              <a:off x="7375042" y="4910871"/>
              <a:ext cx="1974190" cy="319047"/>
            </a:xfrm>
            <a:prstGeom prst="rect">
              <a:avLst/>
            </a:prstGeom>
            <a:noFill/>
            <a:ln w="76200">
              <a:solidFill>
                <a:srgbClr val="896B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228DAE97-A499-1D33-E783-7192A34FA589}"/>
                </a:ext>
              </a:extLst>
            </p:cNvPr>
            <p:cNvSpPr/>
            <p:nvPr/>
          </p:nvSpPr>
          <p:spPr>
            <a:xfrm>
              <a:off x="3913037" y="1193204"/>
              <a:ext cx="1971144" cy="322490"/>
            </a:xfrm>
            <a:prstGeom prst="rect">
              <a:avLst/>
            </a:prstGeom>
            <a:noFill/>
            <a:ln w="76200">
              <a:solidFill>
                <a:srgbClr val="01A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3382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1B8847-9CBE-1DCF-9AE0-BEC200E12919}"/>
              </a:ext>
            </a:extLst>
          </p:cNvPr>
          <p:cNvSpPr txBox="1">
            <a:spLocks/>
          </p:cNvSpPr>
          <p:nvPr/>
        </p:nvSpPr>
        <p:spPr>
          <a:xfrm>
            <a:off x="317241" y="6412237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Mona, Cornacchia, Rosati, Basset, </a:t>
            </a:r>
            <a:r>
              <a:rPr lang="it-IT" sz="1600" b="1" dirty="0" err="1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Santoleri</a:t>
            </a:r>
            <a:r>
              <a:rPr lang="it-IT" sz="1600" b="1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, Papale, Rossi, Provenzale, Pappalardo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EEF06E84-ADA2-9275-9134-1B8B7D2D96E2}"/>
              </a:ext>
            </a:extLst>
          </p:cNvPr>
          <p:cNvSpPr txBox="1">
            <a:spLocks/>
          </p:cNvSpPr>
          <p:nvPr/>
        </p:nvSpPr>
        <p:spPr>
          <a:xfrm>
            <a:off x="242426" y="445791"/>
            <a:ext cx="7571537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 dirty="0">
                <a:solidFill>
                  <a:schemeClr val="bg1"/>
                </a:solidFill>
                <a:latin typeface="Source Sans Pro" panose="020B0503030403020204" pitchFamily="34" charset="0"/>
                <a:ea typeface="Roboto Slab Black" pitchFamily="2" charset="0"/>
              </a:rPr>
              <a:t>Sviluppi </a:t>
            </a:r>
            <a:r>
              <a:rPr lang="it-IT" sz="3000" b="1" dirty="0" err="1">
                <a:solidFill>
                  <a:schemeClr val="bg1"/>
                </a:solidFill>
                <a:latin typeface="Source Sans Pro" panose="020B0503030403020204" pitchFamily="34" charset="0"/>
                <a:ea typeface="Roboto Slab Black" pitchFamily="2" charset="0"/>
              </a:rPr>
              <a:t>neI</a:t>
            </a:r>
            <a:r>
              <a:rPr lang="it-IT" sz="3000" b="1" dirty="0">
                <a:solidFill>
                  <a:schemeClr val="bg1"/>
                </a:solidFill>
                <a:latin typeface="Source Sans Pro" panose="020B0503030403020204" pitchFamily="34" charset="0"/>
                <a:ea typeface="Roboto Slab Black" pitchFamily="2" charset="0"/>
              </a:rPr>
              <a:t> Domini ambientali</a:t>
            </a: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6BD28CF4-0342-5B1B-D66A-00499415BB03}"/>
              </a:ext>
            </a:extLst>
          </p:cNvPr>
          <p:cNvCxnSpPr/>
          <p:nvPr/>
        </p:nvCxnSpPr>
        <p:spPr>
          <a:xfrm>
            <a:off x="6070600" y="1435100"/>
            <a:ext cx="0" cy="4597400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70AB3A73-784E-2792-308E-61F1C11EDE7F}"/>
              </a:ext>
            </a:extLst>
          </p:cNvPr>
          <p:cNvCxnSpPr>
            <a:cxnSpLocks/>
          </p:cNvCxnSpPr>
          <p:nvPr/>
        </p:nvCxnSpPr>
        <p:spPr>
          <a:xfrm rot="5400000">
            <a:off x="6096000" y="-1640800"/>
            <a:ext cx="0" cy="1080000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86D8A3C0-005F-85A4-7E1A-A1EC7D215F11}"/>
              </a:ext>
            </a:extLst>
          </p:cNvPr>
          <p:cNvGrpSpPr/>
          <p:nvPr/>
        </p:nvGrpSpPr>
        <p:grpSpPr>
          <a:xfrm>
            <a:off x="362501" y="1055362"/>
            <a:ext cx="5898600" cy="2928807"/>
            <a:chOff x="362501" y="1055362"/>
            <a:chExt cx="5898600" cy="2928807"/>
          </a:xfrm>
        </p:grpSpPr>
        <p:pic>
          <p:nvPicPr>
            <p:cNvPr id="14" name="Immagine 13" descr="Cielo azzurro e nuvole">
              <a:extLst>
                <a:ext uri="{FF2B5EF4-FFF2-40B4-BE49-F238E27FC236}">
                  <a16:creationId xmlns:a16="http://schemas.microsoft.com/office/drawing/2014/main" id="{CCD0AB0E-DE93-DC25-8B8A-B9A3BADC0D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67"/>
            <a:stretch/>
          </p:blipFill>
          <p:spPr>
            <a:xfrm>
              <a:off x="362501" y="1055362"/>
              <a:ext cx="5898600" cy="2928807"/>
            </a:xfrm>
            <a:prstGeom prst="rect">
              <a:avLst/>
            </a:prstGeom>
            <a:effectLst>
              <a:outerShdw dir="5400000" algn="ctr" rotWithShape="0">
                <a:srgbClr val="000000"/>
              </a:outerShdw>
              <a:softEdge rad="306926"/>
            </a:effectLst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5A90169C-35AC-992F-B0A3-298679375CE1}"/>
                </a:ext>
              </a:extLst>
            </p:cNvPr>
            <p:cNvSpPr txBox="1"/>
            <p:nvPr/>
          </p:nvSpPr>
          <p:spPr>
            <a:xfrm>
              <a:off x="501060" y="1426736"/>
              <a:ext cx="5468790" cy="2092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>
                <a:spcAft>
                  <a:spcPts val="600"/>
                </a:spcAft>
              </a:pPr>
              <a:r>
                <a:rPr lang="en-US" sz="2400" b="1" dirty="0" err="1">
                  <a:solidFill>
                    <a:srgbClr val="00206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Quantificazione</a:t>
              </a:r>
              <a:r>
                <a:rPr lang="en-US" sz="2400" b="1" dirty="0">
                  <a:solidFill>
                    <a:srgbClr val="00206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delle </a:t>
              </a:r>
              <a:r>
                <a:rPr lang="en-US" sz="2400" b="1" dirty="0" err="1">
                  <a:solidFill>
                    <a:srgbClr val="00206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sorgenti</a:t>
              </a:r>
              <a:r>
                <a:rPr lang="en-US" sz="2400" b="1" dirty="0">
                  <a:solidFill>
                    <a:srgbClr val="00206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del particolato</a:t>
              </a:r>
            </a:p>
            <a:p>
              <a:pPr lvl="1" algn="r">
                <a:spcAft>
                  <a:spcPts val="600"/>
                </a:spcAft>
              </a:pPr>
              <a:r>
                <a:rPr lang="en-US" sz="2400" b="1" dirty="0" err="1">
                  <a:solidFill>
                    <a:srgbClr val="00206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L’aria</a:t>
              </a:r>
              <a:r>
                <a:rPr lang="en-US" sz="2400" b="1" dirty="0">
                  <a:solidFill>
                    <a:srgbClr val="00206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che</a:t>
              </a:r>
              <a:r>
                <a:rPr lang="en-US" sz="2400" b="1" dirty="0">
                  <a:solidFill>
                    <a:srgbClr val="00206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respiriamo</a:t>
              </a:r>
              <a:r>
                <a:rPr lang="en-US" sz="2400" b="1" dirty="0">
                  <a:solidFill>
                    <a:srgbClr val="00206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lvl="1" algn="r">
                <a:spcAft>
                  <a:spcPts val="600"/>
                </a:spcAft>
              </a:pPr>
              <a:r>
                <a:rPr lang="en-US" sz="2400" b="1" dirty="0" err="1">
                  <a:solidFill>
                    <a:srgbClr val="00206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L’impatto</a:t>
              </a:r>
              <a:r>
                <a:rPr lang="en-US" sz="2400" b="1" dirty="0">
                  <a:solidFill>
                    <a:srgbClr val="00206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degli </a:t>
              </a:r>
              <a:r>
                <a:rPr lang="en-US" sz="2400" b="1" dirty="0" err="1">
                  <a:solidFill>
                    <a:srgbClr val="00206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incendi</a:t>
              </a:r>
              <a:r>
                <a:rPr lang="en-US" sz="2400" b="1" dirty="0">
                  <a:solidFill>
                    <a:srgbClr val="00206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naturali</a:t>
              </a:r>
              <a:r>
                <a:rPr lang="en-US" sz="2400" b="1" dirty="0">
                  <a:solidFill>
                    <a:srgbClr val="00206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e </a:t>
              </a:r>
              <a:r>
                <a:rPr lang="en-US" sz="2400" b="1" dirty="0" err="1">
                  <a:solidFill>
                    <a:srgbClr val="00206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antropici</a:t>
              </a:r>
              <a:endParaRPr lang="en-US" sz="2400" b="1" dirty="0">
                <a:solidFill>
                  <a:srgbClr val="002060"/>
                </a:solidFill>
                <a:latin typeface="Titillium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EA6E4166-75EF-3B48-04B7-0E86B22CA404}"/>
              </a:ext>
            </a:extLst>
          </p:cNvPr>
          <p:cNvGrpSpPr/>
          <p:nvPr/>
        </p:nvGrpSpPr>
        <p:grpSpPr>
          <a:xfrm>
            <a:off x="5802048" y="3640441"/>
            <a:ext cx="5633280" cy="2849234"/>
            <a:chOff x="5749991" y="1071202"/>
            <a:chExt cx="5633280" cy="2849234"/>
          </a:xfrm>
        </p:grpSpPr>
        <p:pic>
          <p:nvPicPr>
            <p:cNvPr id="15" name="Immagine 14" descr="Delfino che nuota sott'acqua verso la luce del sole">
              <a:extLst>
                <a:ext uri="{FF2B5EF4-FFF2-40B4-BE49-F238E27FC236}">
                  <a16:creationId xmlns:a16="http://schemas.microsoft.com/office/drawing/2014/main" id="{AC3D3AAF-F30D-E7C8-7616-50F27A439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128"/>
            <a:stretch/>
          </p:blipFill>
          <p:spPr>
            <a:xfrm>
              <a:off x="5959237" y="1071202"/>
              <a:ext cx="5424034" cy="2849234"/>
            </a:xfrm>
            <a:prstGeom prst="rect">
              <a:avLst/>
            </a:prstGeom>
            <a:effectLst>
              <a:softEdge rad="219363"/>
            </a:effectLst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3CE2092C-AC32-8A0C-D376-E992AC97548F}"/>
                </a:ext>
              </a:extLst>
            </p:cNvPr>
            <p:cNvSpPr txBox="1"/>
            <p:nvPr/>
          </p:nvSpPr>
          <p:spPr>
            <a:xfrm>
              <a:off x="5749991" y="1295926"/>
              <a:ext cx="5384835" cy="2092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spcAft>
                  <a:spcPts val="600"/>
                </a:spcAft>
              </a:pPr>
              <a:r>
                <a:rPr lang="en-US" sz="2000" b="1" dirty="0" err="1">
                  <a:solidFill>
                    <a:srgbClr val="FFC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Implementazione</a:t>
              </a:r>
              <a:r>
                <a:rPr lang="en-US" sz="2000" b="1" dirty="0">
                  <a:solidFill>
                    <a:srgbClr val="FFC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FFC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dell’“Italian</a:t>
              </a:r>
              <a:r>
                <a:rPr lang="en-US" sz="2000" b="1" dirty="0">
                  <a:solidFill>
                    <a:srgbClr val="FFC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Integrated Ocean Observing System”</a:t>
              </a:r>
            </a:p>
            <a:p>
              <a:pPr lvl="1">
                <a:spcAft>
                  <a:spcPts val="600"/>
                </a:spcAft>
              </a:pPr>
              <a:r>
                <a:rPr lang="en-US" sz="2000" b="1" dirty="0" err="1">
                  <a:solidFill>
                    <a:srgbClr val="FFC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Variabili</a:t>
              </a:r>
              <a:r>
                <a:rPr lang="en-US" sz="2000" b="1" dirty="0">
                  <a:solidFill>
                    <a:srgbClr val="FFC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FFC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oceaniche</a:t>
              </a:r>
              <a:r>
                <a:rPr lang="en-US" sz="2000" b="1" dirty="0">
                  <a:solidFill>
                    <a:srgbClr val="FFC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FFC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essenziali</a:t>
              </a:r>
              <a:r>
                <a:rPr lang="en-US" sz="2000" b="1" dirty="0">
                  <a:solidFill>
                    <a:srgbClr val="FFC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lvl="1">
                <a:spcAft>
                  <a:spcPts val="600"/>
                </a:spcAft>
              </a:pPr>
              <a:r>
                <a:rPr lang="en-US" sz="2000" b="1" dirty="0">
                  <a:solidFill>
                    <a:srgbClr val="FFC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Dati in NRT di </a:t>
              </a:r>
              <a:r>
                <a:rPr lang="en-US" sz="2000" b="1" dirty="0" err="1">
                  <a:solidFill>
                    <a:srgbClr val="FFC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parametri</a:t>
              </a:r>
              <a:r>
                <a:rPr lang="en-US" sz="2000" b="1" dirty="0">
                  <a:solidFill>
                    <a:srgbClr val="FFC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FFC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fisici</a:t>
              </a:r>
              <a:r>
                <a:rPr lang="en-US" sz="2000" b="1" dirty="0">
                  <a:solidFill>
                    <a:srgbClr val="FFC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000" b="1" dirty="0" err="1">
                  <a:solidFill>
                    <a:srgbClr val="FFC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biogeochimici</a:t>
              </a:r>
              <a:r>
                <a:rPr lang="en-US" sz="2000" b="1" dirty="0">
                  <a:solidFill>
                    <a:srgbClr val="FFC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e </a:t>
              </a:r>
              <a:r>
                <a:rPr lang="en-US" sz="2000" b="1" dirty="0" err="1">
                  <a:solidFill>
                    <a:srgbClr val="FFC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geologici</a:t>
              </a:r>
              <a:r>
                <a:rPr lang="en-US" sz="2000" b="1" dirty="0">
                  <a:solidFill>
                    <a:srgbClr val="FFC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da nave da </a:t>
              </a:r>
              <a:r>
                <a:rPr lang="en-US" sz="2000" b="1" dirty="0" err="1">
                  <a:solidFill>
                    <a:srgbClr val="FFC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ricerca</a:t>
              </a:r>
              <a:r>
                <a:rPr lang="en-US" sz="2000" b="1" dirty="0">
                  <a:solidFill>
                    <a:srgbClr val="FFC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64E015DB-9744-FF0C-4A5B-402237873072}"/>
              </a:ext>
            </a:extLst>
          </p:cNvPr>
          <p:cNvGrpSpPr/>
          <p:nvPr/>
        </p:nvGrpSpPr>
        <p:grpSpPr>
          <a:xfrm>
            <a:off x="471088" y="3663004"/>
            <a:ext cx="5644481" cy="2739687"/>
            <a:chOff x="471088" y="3663004"/>
            <a:chExt cx="5644481" cy="2739687"/>
          </a:xfrm>
        </p:grpSpPr>
        <p:pic>
          <p:nvPicPr>
            <p:cNvPr id="16" name="Immagine 15" descr="Immagine che contiene bolla, sfera, erba, aria aperta&#10;&#10;Descrizione generata automaticamente">
              <a:extLst>
                <a:ext uri="{FF2B5EF4-FFF2-40B4-BE49-F238E27FC236}">
                  <a16:creationId xmlns:a16="http://schemas.microsoft.com/office/drawing/2014/main" id="{130F6417-6041-7513-A809-4233FAE0F6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11" b="11648"/>
            <a:stretch/>
          </p:blipFill>
          <p:spPr>
            <a:xfrm>
              <a:off x="471088" y="3663004"/>
              <a:ext cx="5644481" cy="2739687"/>
            </a:xfrm>
            <a:prstGeom prst="rect">
              <a:avLst/>
            </a:prstGeom>
            <a:effectLst>
              <a:softEdge rad="203063"/>
            </a:effectLst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93D48C37-93E6-31DE-51CF-811955254BA1}"/>
                </a:ext>
              </a:extLst>
            </p:cNvPr>
            <p:cNvSpPr txBox="1"/>
            <p:nvPr/>
          </p:nvSpPr>
          <p:spPr>
            <a:xfrm>
              <a:off x="492709" y="3848100"/>
              <a:ext cx="5477141" cy="2092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>
                <a:spcAft>
                  <a:spcPts val="600"/>
                </a:spcAft>
              </a:pPr>
              <a:r>
                <a:rPr lang="en-US" sz="2400" b="1" dirty="0" err="1">
                  <a:solidFill>
                    <a:srgbClr val="C00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Soluzioni</a:t>
              </a:r>
              <a:r>
                <a:rPr lang="en-US" sz="2400" b="1" dirty="0">
                  <a:solidFill>
                    <a:srgbClr val="C00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Nature Based </a:t>
              </a:r>
            </a:p>
            <a:p>
              <a:pPr lvl="1" algn="r">
                <a:spcAft>
                  <a:spcPts val="600"/>
                </a:spcAft>
              </a:pPr>
              <a:r>
                <a:rPr lang="en-US" sz="2400" b="1" dirty="0">
                  <a:solidFill>
                    <a:srgbClr val="C00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La </a:t>
              </a:r>
              <a:r>
                <a:rPr lang="en-US" sz="2400" b="1" dirty="0" err="1">
                  <a:solidFill>
                    <a:srgbClr val="C00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risposta</a:t>
              </a:r>
              <a:r>
                <a:rPr lang="en-US" sz="2400" b="1" dirty="0">
                  <a:solidFill>
                    <a:srgbClr val="C00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della </a:t>
              </a:r>
              <a:r>
                <a:rPr lang="en-US" sz="2400" b="1" dirty="0" err="1">
                  <a:solidFill>
                    <a:srgbClr val="C00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biodiversità</a:t>
              </a:r>
              <a:r>
                <a:rPr lang="en-US" sz="2400" b="1" dirty="0">
                  <a:solidFill>
                    <a:srgbClr val="C00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ai </a:t>
              </a:r>
              <a:r>
                <a:rPr lang="en-US" sz="2400" b="1" dirty="0" err="1">
                  <a:solidFill>
                    <a:srgbClr val="C00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cambiamenti</a:t>
              </a:r>
              <a:endParaRPr lang="en-US" sz="2400" b="1" dirty="0">
                <a:solidFill>
                  <a:srgbClr val="C00000"/>
                </a:solidFill>
                <a:latin typeface="Titillium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1" algn="r">
                <a:spcAft>
                  <a:spcPts val="600"/>
                </a:spcAft>
              </a:pPr>
              <a:r>
                <a:rPr lang="en-US" sz="2400" b="1" dirty="0" err="1">
                  <a:solidFill>
                    <a:srgbClr val="C00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Servizi</a:t>
              </a:r>
              <a:r>
                <a:rPr lang="en-US" sz="2400" b="1" dirty="0">
                  <a:solidFill>
                    <a:srgbClr val="C00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per </a:t>
              </a:r>
              <a:r>
                <a:rPr lang="en-US" sz="2400" b="1" dirty="0" err="1">
                  <a:solidFill>
                    <a:srgbClr val="C00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l'Agricoltura</a:t>
              </a:r>
              <a:r>
                <a:rPr lang="en-US" sz="2400" b="1" dirty="0">
                  <a:solidFill>
                    <a:srgbClr val="C00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Sostenibile</a:t>
              </a:r>
              <a:r>
                <a:rPr lang="en-US" sz="2400" b="1" dirty="0">
                  <a:solidFill>
                    <a:srgbClr val="C00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e le </a:t>
              </a:r>
              <a:r>
                <a:rPr lang="en-US" sz="2400" b="1" dirty="0" err="1">
                  <a:solidFill>
                    <a:srgbClr val="C00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Biotecnologie</a:t>
              </a:r>
              <a:r>
                <a:rPr lang="en-US" sz="2400" b="1" dirty="0">
                  <a:solidFill>
                    <a:srgbClr val="C00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Ambientali</a:t>
              </a:r>
              <a:endParaRPr lang="en-US" sz="2400" b="1" dirty="0">
                <a:solidFill>
                  <a:srgbClr val="C00000"/>
                </a:solidFill>
                <a:latin typeface="Titillium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3D76A294-C959-BFB2-E300-0B0E5CFE4B18}"/>
              </a:ext>
            </a:extLst>
          </p:cNvPr>
          <p:cNvGrpSpPr/>
          <p:nvPr/>
        </p:nvGrpSpPr>
        <p:grpSpPr>
          <a:xfrm>
            <a:off x="5939917" y="1079032"/>
            <a:ext cx="5551949" cy="2849234"/>
            <a:chOff x="5944050" y="3624290"/>
            <a:chExt cx="5551949" cy="2849234"/>
          </a:xfrm>
        </p:grpSpPr>
        <p:pic>
          <p:nvPicPr>
            <p:cNvPr id="17" name="Immagine 16" descr="Immagine che contiene paesaggio, nuvola, natura, tramonto&#10;&#10;Descrizione generata automaticamente">
              <a:extLst>
                <a:ext uri="{FF2B5EF4-FFF2-40B4-BE49-F238E27FC236}">
                  <a16:creationId xmlns:a16="http://schemas.microsoft.com/office/drawing/2014/main" id="{CAE01C14-F380-D9DC-2B2C-BC62D053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33" r="1640" b="4328"/>
            <a:stretch/>
          </p:blipFill>
          <p:spPr>
            <a:xfrm>
              <a:off x="5944050" y="3624290"/>
              <a:ext cx="5551949" cy="2849234"/>
            </a:xfrm>
            <a:prstGeom prst="rect">
              <a:avLst/>
            </a:prstGeom>
            <a:effectLst>
              <a:softEdge rad="304800"/>
            </a:effectLst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640B3611-ABA8-0732-75F1-F966B7E45ED0}"/>
                </a:ext>
              </a:extLst>
            </p:cNvPr>
            <p:cNvSpPr txBox="1"/>
            <p:nvPr/>
          </p:nvSpPr>
          <p:spPr>
            <a:xfrm>
              <a:off x="6181963" y="3990827"/>
              <a:ext cx="4752733" cy="17235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indent="-815975">
                <a:spcAft>
                  <a:spcPts val="600"/>
                </a:spcAft>
              </a:pPr>
              <a:r>
                <a:rPr lang="en-US" sz="2400" b="1" dirty="0" err="1">
                  <a:solidFill>
                    <a:schemeClr val="bg1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Perforazioni</a:t>
              </a:r>
              <a:r>
                <a:rPr lang="en-US" sz="2400" b="1" dirty="0">
                  <a:solidFill>
                    <a:schemeClr val="bg1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profonde </a:t>
              </a:r>
            </a:p>
            <a:p>
              <a:pPr lvl="1" indent="-815975">
                <a:spcAft>
                  <a:spcPts val="600"/>
                </a:spcAft>
              </a:pPr>
              <a:r>
                <a:rPr lang="en-US" sz="2400" b="1" dirty="0" err="1">
                  <a:solidFill>
                    <a:schemeClr val="bg1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Processi</a:t>
              </a:r>
              <a:r>
                <a:rPr lang="en-US" sz="2400" b="1" dirty="0">
                  <a:solidFill>
                    <a:schemeClr val="bg1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prossimali</a:t>
              </a:r>
              <a:r>
                <a:rPr lang="en-US" sz="2400" b="1" dirty="0">
                  <a:solidFill>
                    <a:schemeClr val="bg1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alla</a:t>
              </a:r>
              <a:r>
                <a:rPr lang="en-US" sz="2400" b="1" dirty="0">
                  <a:solidFill>
                    <a:schemeClr val="bg1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superficie</a:t>
              </a:r>
              <a:endParaRPr lang="en-US" sz="2400" b="1" dirty="0">
                <a:solidFill>
                  <a:schemeClr val="bg1"/>
                </a:solidFill>
                <a:latin typeface="Titillium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1" indent="-815975">
                <a:spcAft>
                  <a:spcPts val="600"/>
                </a:spcAft>
              </a:pPr>
              <a:r>
                <a:rPr lang="en-US" sz="2400" b="1" dirty="0" err="1">
                  <a:solidFill>
                    <a:schemeClr val="bg1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Osservazioni</a:t>
              </a:r>
              <a:r>
                <a:rPr lang="en-US" sz="2400" b="1" dirty="0">
                  <a:solidFill>
                    <a:schemeClr val="bg1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multiparametriche</a:t>
              </a:r>
              <a:r>
                <a:rPr lang="en-US" sz="2400" b="1" dirty="0">
                  <a:solidFill>
                    <a:schemeClr val="bg1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dei </a:t>
              </a:r>
              <a:r>
                <a:rPr lang="en-US" sz="2400" b="1" dirty="0" err="1">
                  <a:solidFill>
                    <a:schemeClr val="bg1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processi</a:t>
              </a:r>
              <a:r>
                <a:rPr lang="en-US" sz="2400" b="1" dirty="0">
                  <a:solidFill>
                    <a:schemeClr val="bg1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tillium"/>
                  <a:ea typeface="Tahoma" panose="020B0604030504040204" pitchFamily="34" charset="0"/>
                  <a:cs typeface="Tahoma" panose="020B0604030504040204" pitchFamily="34" charset="0"/>
                </a:rPr>
                <a:t>superficiali</a:t>
              </a:r>
              <a:endParaRPr lang="en-US" sz="2400" b="1" dirty="0">
                <a:solidFill>
                  <a:schemeClr val="bg1"/>
                </a:solidFill>
                <a:latin typeface="Titillium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6" name="Immagine 25">
            <a:extLst>
              <a:ext uri="{FF2B5EF4-FFF2-40B4-BE49-F238E27FC236}">
                <a16:creationId xmlns:a16="http://schemas.microsoft.com/office/drawing/2014/main" id="{FCF4EE03-4ECC-BF0D-730E-6A664DD5EE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2" t="42752" r="65065" b="43340"/>
          <a:stretch/>
        </p:blipFill>
        <p:spPr>
          <a:xfrm>
            <a:off x="2734738" y="428191"/>
            <a:ext cx="6825144" cy="633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7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1B8847-9CBE-1DCF-9AE0-BEC200E12919}"/>
              </a:ext>
            </a:extLst>
          </p:cNvPr>
          <p:cNvSpPr txBox="1">
            <a:spLocks/>
          </p:cNvSpPr>
          <p:nvPr/>
        </p:nvSpPr>
        <p:spPr>
          <a:xfrm>
            <a:off x="317241" y="6412237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Mona, Cornacchia, Rosati, Basset, </a:t>
            </a:r>
            <a:r>
              <a:rPr lang="it-IT" sz="1600" b="1" dirty="0" err="1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Santoleri</a:t>
            </a:r>
            <a:r>
              <a:rPr lang="it-IT" sz="1600" b="1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, Papale, Rossi, Provenzale, Pappalardo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EEF06E84-ADA2-9275-9134-1B8B7D2D96E2}"/>
              </a:ext>
            </a:extLst>
          </p:cNvPr>
          <p:cNvSpPr txBox="1">
            <a:spLocks/>
          </p:cNvSpPr>
          <p:nvPr/>
        </p:nvSpPr>
        <p:spPr>
          <a:xfrm>
            <a:off x="242426" y="445791"/>
            <a:ext cx="7571537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 dirty="0">
                <a:solidFill>
                  <a:schemeClr val="bg1"/>
                </a:solidFill>
                <a:latin typeface="Source Sans Pro" panose="020B0503030403020204" pitchFamily="34" charset="0"/>
                <a:ea typeface="Roboto Slab Black" pitchFamily="2" charset="0"/>
              </a:rPr>
              <a:t>Azioni trasversali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67D8B0A-5514-9C20-4DBB-B66432AF8C53}"/>
              </a:ext>
            </a:extLst>
          </p:cNvPr>
          <p:cNvSpPr txBox="1">
            <a:spLocks/>
          </p:cNvSpPr>
          <p:nvPr/>
        </p:nvSpPr>
        <p:spPr>
          <a:xfrm>
            <a:off x="598005" y="2134393"/>
            <a:ext cx="7043890" cy="3738007"/>
          </a:xfrm>
          <a:prstGeom prst="rect">
            <a:avLst/>
          </a:prstGeom>
          <a:noFill/>
        </p:spPr>
        <p:txBody>
          <a:bodyPr vert="horz" lIns="45720" tIns="22860" rIns="45720" bIns="228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0000"/>
              <a:buFontTx/>
              <a:buBlip>
                <a:blip r:embed="rId2"/>
              </a:buBlip>
              <a:defRPr sz="2400" kern="1200">
                <a:solidFill>
                  <a:srgbClr val="244859"/>
                </a:solidFill>
                <a:latin typeface="New Caledonia LT Std" panose="02020603060506020304" pitchFamily="18" charset="0"/>
                <a:ea typeface="+mn-ea"/>
                <a:cs typeface="Futura Medium" panose="020B06020202040203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400" kern="1200">
                <a:solidFill>
                  <a:srgbClr val="244859"/>
                </a:solidFill>
                <a:latin typeface="New Caledonia LT Std" panose="02020603060506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rgbClr val="244859"/>
                </a:solidFill>
                <a:latin typeface="New Caledonia LT Std" panose="02020603060506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1800" kern="1200">
                <a:solidFill>
                  <a:srgbClr val="244859"/>
                </a:solidFill>
                <a:latin typeface="New Caledonia LT Std" panose="02020603060506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1800" kern="1200">
                <a:solidFill>
                  <a:srgbClr val="244859"/>
                </a:solidFill>
                <a:latin typeface="New Caledonia LT Std" panose="02020603060506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3219" indent="-342900" algn="just">
              <a:lnSpc>
                <a:spcPct val="130000"/>
              </a:lnSpc>
              <a:spcBef>
                <a:spcPts val="900"/>
              </a:spcBef>
              <a:spcAft>
                <a:spcPts val="2100"/>
              </a:spcAft>
              <a:buFont typeface="Wingdings" pitchFamily="2" charset="2"/>
              <a:buChar char="q"/>
              <a:defRPr/>
            </a:pPr>
            <a:r>
              <a:rPr lang="en-GB" b="1" dirty="0">
                <a:solidFill>
                  <a:srgbClr val="002060"/>
                </a:solidFill>
                <a:latin typeface="+mn-lt"/>
                <a:sym typeface="Wingdings" pitchFamily="2" charset="2"/>
              </a:rPr>
              <a:t>Potenziamento </a:t>
            </a:r>
            <a:r>
              <a:rPr lang="en-GB" dirty="0">
                <a:solidFill>
                  <a:srgbClr val="002060"/>
                </a:solidFill>
                <a:latin typeface="+mn-lt"/>
                <a:sym typeface="Wingdings" pitchFamily="2" charset="2"/>
              </a:rPr>
              <a:t>delle </a:t>
            </a:r>
            <a:r>
              <a:rPr lang="en-GB" dirty="0" err="1">
                <a:solidFill>
                  <a:srgbClr val="002060"/>
                </a:solidFill>
                <a:latin typeface="+mn-lt"/>
                <a:sym typeface="Wingdings" pitchFamily="2" charset="2"/>
              </a:rPr>
              <a:t>politiche</a:t>
            </a:r>
            <a:r>
              <a:rPr lang="en-GB" dirty="0">
                <a:solidFill>
                  <a:srgbClr val="002060"/>
                </a:solidFill>
                <a:latin typeface="+mn-lt"/>
                <a:sym typeface="Wingdings" pitchFamily="2" charset="2"/>
              </a:rPr>
              <a:t> di </a:t>
            </a:r>
            <a:r>
              <a:rPr lang="en-GB" b="1" dirty="0">
                <a:solidFill>
                  <a:srgbClr val="002060"/>
                </a:solidFill>
                <a:latin typeface="+mn-lt"/>
                <a:sym typeface="Wingdings" pitchFamily="2" charset="2"/>
              </a:rPr>
              <a:t>accesso </a:t>
            </a:r>
            <a:r>
              <a:rPr lang="en-GB" dirty="0" err="1">
                <a:solidFill>
                  <a:srgbClr val="002060"/>
                </a:solidFill>
                <a:latin typeface="+mn-lt"/>
                <a:sym typeface="Wingdings" pitchFamily="2" charset="2"/>
              </a:rPr>
              <a:t>fisico</a:t>
            </a:r>
            <a:r>
              <a:rPr lang="en-GB" dirty="0">
                <a:solidFill>
                  <a:srgbClr val="002060"/>
                </a:solidFill>
                <a:latin typeface="+mn-lt"/>
                <a:sym typeface="Wingdings" pitchFamily="2" charset="2"/>
              </a:rPr>
              <a:t>, </a:t>
            </a:r>
            <a:r>
              <a:rPr lang="en-GB" dirty="0" err="1">
                <a:solidFill>
                  <a:srgbClr val="002060"/>
                </a:solidFill>
                <a:latin typeface="+mn-lt"/>
                <a:sym typeface="Wingdings" pitchFamily="2" charset="2"/>
              </a:rPr>
              <a:t>remoto</a:t>
            </a:r>
            <a:r>
              <a:rPr lang="en-GB" dirty="0">
                <a:solidFill>
                  <a:srgbClr val="002060"/>
                </a:solidFill>
                <a:latin typeface="+mn-lt"/>
                <a:sym typeface="Wingdings" pitchFamily="2" charset="2"/>
              </a:rPr>
              <a:t> e </a:t>
            </a:r>
            <a:r>
              <a:rPr lang="en-GB" dirty="0" err="1">
                <a:solidFill>
                  <a:srgbClr val="002060"/>
                </a:solidFill>
                <a:latin typeface="+mn-lt"/>
                <a:sym typeface="Wingdings" pitchFamily="2" charset="2"/>
              </a:rPr>
              <a:t>virtuale</a:t>
            </a:r>
            <a:r>
              <a:rPr lang="en-GB" dirty="0">
                <a:solidFill>
                  <a:srgbClr val="002060"/>
                </a:solidFill>
                <a:latin typeface="+mn-lt"/>
                <a:sym typeface="Wingdings" pitchFamily="2" charset="2"/>
              </a:rPr>
              <a:t> alle</a:t>
            </a:r>
            <a:r>
              <a:rPr lang="en-GB" b="1" dirty="0">
                <a:solidFill>
                  <a:srgbClr val="002060"/>
                </a:solidFill>
                <a:latin typeface="+mn-lt"/>
                <a:sym typeface="Wingdings" pitchFamily="2" charset="2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+mn-lt"/>
                <a:sym typeface="Wingdings" pitchFamily="2" charset="2"/>
              </a:rPr>
              <a:t>infrastrutture</a:t>
            </a:r>
            <a:r>
              <a:rPr lang="en-GB" b="1" dirty="0">
                <a:solidFill>
                  <a:srgbClr val="002060"/>
                </a:solidFill>
                <a:latin typeface="+mn-lt"/>
                <a:sym typeface="Wingdings" pitchFamily="2" charset="2"/>
              </a:rPr>
              <a:t> di </a:t>
            </a:r>
            <a:r>
              <a:rPr lang="en-GB" b="1" dirty="0" err="1">
                <a:solidFill>
                  <a:srgbClr val="002060"/>
                </a:solidFill>
                <a:latin typeface="+mn-lt"/>
                <a:sym typeface="Wingdings" pitchFamily="2" charset="2"/>
              </a:rPr>
              <a:t>ricerca</a:t>
            </a:r>
            <a:endParaRPr lang="en-GB" b="1" dirty="0">
              <a:solidFill>
                <a:srgbClr val="002060"/>
              </a:solidFill>
              <a:latin typeface="+mn-lt"/>
              <a:sym typeface="Wingdings" pitchFamily="2" charset="2"/>
            </a:endParaRPr>
          </a:p>
          <a:p>
            <a:pPr marL="353219" indent="-342900" algn="just">
              <a:lnSpc>
                <a:spcPct val="130000"/>
              </a:lnSpc>
              <a:spcBef>
                <a:spcPts val="900"/>
              </a:spcBef>
              <a:spcAft>
                <a:spcPts val="2100"/>
              </a:spcAft>
              <a:buFont typeface="Wingdings" pitchFamily="2" charset="2"/>
              <a:buChar char="q"/>
              <a:defRPr/>
            </a:pPr>
            <a:r>
              <a:rPr lang="en-GB" b="1" dirty="0" err="1">
                <a:solidFill>
                  <a:srgbClr val="002060"/>
                </a:solidFill>
                <a:latin typeface="+mn-lt"/>
                <a:sym typeface="Wingdings" pitchFamily="2" charset="2"/>
              </a:rPr>
              <a:t>Supporto</a:t>
            </a:r>
            <a:r>
              <a:rPr lang="en-GB" dirty="0">
                <a:solidFill>
                  <a:srgbClr val="002060"/>
                </a:solidFill>
                <a:latin typeface="+mn-lt"/>
                <a:sym typeface="Wingdings" pitchFamily="2" charset="2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+mn-lt"/>
                <a:sym typeface="Wingdings" pitchFamily="2" charset="2"/>
              </a:rPr>
              <a:t>alla</a:t>
            </a:r>
            <a:r>
              <a:rPr lang="en-GB" dirty="0">
                <a:solidFill>
                  <a:srgbClr val="002060"/>
                </a:solidFill>
                <a:latin typeface="+mn-lt"/>
                <a:sym typeface="Wingdings" pitchFamily="2" charset="2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+mn-lt"/>
                <a:sym typeface="Wingdings" pitchFamily="2" charset="2"/>
              </a:rPr>
              <a:t>implementazione</a:t>
            </a:r>
            <a:r>
              <a:rPr lang="en-GB" dirty="0">
                <a:solidFill>
                  <a:srgbClr val="002060"/>
                </a:solidFill>
                <a:latin typeface="+mn-lt"/>
                <a:sym typeface="Wingdings" pitchFamily="2" charset="2"/>
              </a:rPr>
              <a:t> delle </a:t>
            </a:r>
            <a:r>
              <a:rPr lang="en-GB" b="1" dirty="0" err="1">
                <a:solidFill>
                  <a:srgbClr val="002060"/>
                </a:solidFill>
                <a:latin typeface="+mn-lt"/>
                <a:sym typeface="Wingdings" pitchFamily="2" charset="2"/>
              </a:rPr>
              <a:t>politiche</a:t>
            </a:r>
            <a:r>
              <a:rPr lang="en-GB" b="1" dirty="0">
                <a:solidFill>
                  <a:srgbClr val="002060"/>
                </a:solidFill>
                <a:latin typeface="+mn-lt"/>
                <a:sym typeface="Wingdings" pitchFamily="2" charset="2"/>
              </a:rPr>
              <a:t> FAIR </a:t>
            </a:r>
            <a:r>
              <a:rPr lang="en-GB" dirty="0">
                <a:solidFill>
                  <a:srgbClr val="002060"/>
                </a:solidFill>
                <a:latin typeface="+mn-lt"/>
                <a:sym typeface="Wingdings" pitchFamily="2" charset="2"/>
              </a:rPr>
              <a:t>e</a:t>
            </a:r>
            <a:r>
              <a:rPr lang="en-GB" b="1" dirty="0">
                <a:solidFill>
                  <a:srgbClr val="002060"/>
                </a:solidFill>
                <a:latin typeface="+mn-lt"/>
                <a:sym typeface="Wingdings" pitchFamily="2" charset="2"/>
              </a:rPr>
              <a:t> Open Science </a:t>
            </a:r>
            <a:r>
              <a:rPr lang="en-GB" dirty="0">
                <a:solidFill>
                  <a:srgbClr val="002060"/>
                </a:solidFill>
                <a:latin typeface="+mn-lt"/>
                <a:sym typeface="Wingdings" pitchFamily="2" charset="2"/>
              </a:rPr>
              <a:t>per dati e </a:t>
            </a:r>
            <a:r>
              <a:rPr lang="en-GB" dirty="0" err="1">
                <a:solidFill>
                  <a:srgbClr val="002060"/>
                </a:solidFill>
                <a:latin typeface="+mn-lt"/>
                <a:sym typeface="Wingdings" pitchFamily="2" charset="2"/>
              </a:rPr>
              <a:t>servizi</a:t>
            </a:r>
            <a:r>
              <a:rPr lang="en-GB" dirty="0">
                <a:solidFill>
                  <a:srgbClr val="002060"/>
                </a:solidFill>
                <a:latin typeface="+mn-lt"/>
                <a:sym typeface="Wingdings" pitchFamily="2" charset="2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+mn-lt"/>
                <a:sym typeface="Wingdings" pitchFamily="2" charset="2"/>
              </a:rPr>
              <a:t>digitali</a:t>
            </a:r>
            <a:r>
              <a:rPr lang="en-GB" dirty="0">
                <a:solidFill>
                  <a:srgbClr val="002060"/>
                </a:solidFill>
                <a:latin typeface="+mn-lt"/>
                <a:sym typeface="Wingdings" pitchFamily="2" charset="2"/>
              </a:rPr>
              <a:t> </a:t>
            </a:r>
          </a:p>
          <a:p>
            <a:pPr marL="353219" indent="-342900" algn="just">
              <a:lnSpc>
                <a:spcPct val="130000"/>
              </a:lnSpc>
              <a:spcBef>
                <a:spcPts val="900"/>
              </a:spcBef>
              <a:spcAft>
                <a:spcPts val="2100"/>
              </a:spcAft>
              <a:buFont typeface="Wingdings" pitchFamily="2" charset="2"/>
              <a:buChar char="q"/>
              <a:defRPr/>
            </a:pPr>
            <a:r>
              <a:rPr lang="en-GB" b="1" dirty="0">
                <a:solidFill>
                  <a:srgbClr val="002060"/>
                </a:solidFill>
                <a:latin typeface="+mn-lt"/>
                <a:sym typeface="Wingdings" pitchFamily="2" charset="2"/>
              </a:rPr>
              <a:t>Training </a:t>
            </a:r>
            <a:r>
              <a:rPr lang="en-GB" dirty="0">
                <a:solidFill>
                  <a:srgbClr val="002060"/>
                </a:solidFill>
                <a:latin typeface="+mn-lt"/>
                <a:sym typeface="Wingdings" pitchFamily="2" charset="2"/>
              </a:rPr>
              <a:t>per il </a:t>
            </a:r>
            <a:r>
              <a:rPr lang="en-GB" dirty="0" err="1">
                <a:solidFill>
                  <a:srgbClr val="002060"/>
                </a:solidFill>
                <a:latin typeface="+mn-lt"/>
                <a:sym typeface="Wingdings" pitchFamily="2" charset="2"/>
              </a:rPr>
              <a:t>personale</a:t>
            </a:r>
            <a:r>
              <a:rPr lang="en-GB" dirty="0">
                <a:solidFill>
                  <a:srgbClr val="002060"/>
                </a:solidFill>
                <a:latin typeface="+mn-lt"/>
                <a:sym typeface="Wingdings" pitchFamily="2" charset="2"/>
              </a:rPr>
              <a:t> delle RI, </a:t>
            </a:r>
            <a:r>
              <a:rPr lang="en-GB" dirty="0" err="1">
                <a:solidFill>
                  <a:srgbClr val="002060"/>
                </a:solidFill>
                <a:latin typeface="+mn-lt"/>
                <a:sym typeface="Wingdings" pitchFamily="2" charset="2"/>
              </a:rPr>
              <a:t>nuove</a:t>
            </a:r>
            <a:r>
              <a:rPr lang="en-GB" dirty="0">
                <a:solidFill>
                  <a:srgbClr val="002060"/>
                </a:solidFill>
                <a:latin typeface="+mn-lt"/>
                <a:sym typeface="Wingdings" pitchFamily="2" charset="2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+mn-lt"/>
                <a:sym typeface="Wingdings" pitchFamily="2" charset="2"/>
              </a:rPr>
              <a:t>generazioni</a:t>
            </a:r>
            <a:r>
              <a:rPr lang="en-GB" dirty="0">
                <a:solidFill>
                  <a:srgbClr val="002060"/>
                </a:solidFill>
                <a:latin typeface="+mn-lt"/>
                <a:sym typeface="Wingdings" pitchFamily="2" charset="2"/>
              </a:rPr>
              <a:t> di </a:t>
            </a:r>
            <a:r>
              <a:rPr lang="en-GB" dirty="0" err="1">
                <a:solidFill>
                  <a:srgbClr val="002060"/>
                </a:solidFill>
                <a:latin typeface="+mn-lt"/>
                <a:sym typeface="Wingdings" pitchFamily="2" charset="2"/>
              </a:rPr>
              <a:t>ricercatori</a:t>
            </a:r>
            <a:r>
              <a:rPr lang="en-GB" dirty="0">
                <a:solidFill>
                  <a:srgbClr val="002060"/>
                </a:solidFill>
                <a:latin typeface="+mn-lt"/>
                <a:sym typeface="Wingdings" pitchFamily="2" charset="2"/>
              </a:rPr>
              <a:t>, user e stakeholder delle RI</a:t>
            </a:r>
            <a:endParaRPr lang="en-GB" dirty="0">
              <a:solidFill>
                <a:srgbClr val="002060"/>
              </a:solidFill>
              <a:latin typeface="+mn-lt"/>
            </a:endParaRPr>
          </a:p>
          <a:p>
            <a:pPr marL="238919" lvl="1" indent="0" algn="just">
              <a:lnSpc>
                <a:spcPct val="130000"/>
              </a:lnSpc>
              <a:spcBef>
                <a:spcPts val="900"/>
              </a:spcBef>
              <a:spcAft>
                <a:spcPts val="1500"/>
              </a:spcAft>
              <a:buNone/>
              <a:defRPr/>
            </a:pPr>
            <a:endParaRPr lang="en-GB" dirty="0">
              <a:solidFill>
                <a:srgbClr val="002060"/>
              </a:solidFill>
              <a:latin typeface="+mn-lt"/>
            </a:endParaRPr>
          </a:p>
          <a:p>
            <a:pPr marL="479425" lvl="1" indent="-28575" algn="just">
              <a:lnSpc>
                <a:spcPct val="130000"/>
              </a:lnSpc>
              <a:spcBef>
                <a:spcPts val="900"/>
              </a:spcBef>
              <a:spcAft>
                <a:spcPts val="1500"/>
              </a:spcAft>
              <a:buNone/>
              <a:defRPr/>
            </a:pPr>
            <a:endParaRPr lang="en-GB" dirty="0">
              <a:solidFill>
                <a:srgbClr val="002060"/>
              </a:solidFill>
              <a:latin typeface="+mn-lt"/>
            </a:endParaRPr>
          </a:p>
          <a:p>
            <a:pPr marL="479425" lvl="1" indent="-28575" algn="just">
              <a:lnSpc>
                <a:spcPct val="130000"/>
              </a:lnSpc>
              <a:spcBef>
                <a:spcPts val="900"/>
              </a:spcBef>
              <a:spcAft>
                <a:spcPts val="1500"/>
              </a:spcAft>
              <a:buNone/>
              <a:defRPr/>
            </a:pPr>
            <a:endParaRPr lang="en-GB" dirty="0">
              <a:solidFill>
                <a:srgbClr val="002060"/>
              </a:solidFill>
              <a:latin typeface="+mn-lt"/>
            </a:endParaRPr>
          </a:p>
          <a:p>
            <a:pPr marL="250825" indent="-28575" algn="just">
              <a:lnSpc>
                <a:spcPct val="130000"/>
              </a:lnSpc>
              <a:spcBef>
                <a:spcPts val="900"/>
              </a:spcBef>
              <a:spcAft>
                <a:spcPts val="1500"/>
              </a:spcAft>
              <a:buNone/>
              <a:defRPr/>
            </a:pPr>
            <a:endParaRPr lang="en-GB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TextBox 35">
            <a:extLst>
              <a:ext uri="{FF2B5EF4-FFF2-40B4-BE49-F238E27FC236}">
                <a16:creationId xmlns:a16="http://schemas.microsoft.com/office/drawing/2014/main" id="{5783152B-0B87-995A-E6FF-9E0D56060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285" y="1353076"/>
            <a:ext cx="115393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just" eaLnBrk="1" hangingPunct="1"/>
            <a:r>
              <a:rPr lang="en-US" altLang="fr-FR" sz="2400" dirty="0">
                <a:solidFill>
                  <a:srgbClr val="002060"/>
                </a:solidFill>
              </a:rPr>
              <a:t>Volte a </a:t>
            </a:r>
            <a:r>
              <a:rPr lang="en-US" altLang="fr-FR" sz="2400" dirty="0" err="1">
                <a:solidFill>
                  <a:srgbClr val="002060"/>
                </a:solidFill>
              </a:rPr>
              <a:t>favorire</a:t>
            </a:r>
            <a:r>
              <a:rPr lang="en-US" altLang="fr-FR" sz="2400" dirty="0">
                <a:solidFill>
                  <a:srgbClr val="002060"/>
                </a:solidFill>
              </a:rPr>
              <a:t> </a:t>
            </a:r>
            <a:r>
              <a:rPr lang="en-US" altLang="fr-FR" sz="2400" dirty="0" err="1">
                <a:solidFill>
                  <a:srgbClr val="002060"/>
                </a:solidFill>
              </a:rPr>
              <a:t>l’</a:t>
            </a:r>
            <a:r>
              <a:rPr lang="en-US" altLang="fr-FR" sz="2400" b="1" dirty="0" err="1">
                <a:solidFill>
                  <a:srgbClr val="002060"/>
                </a:solidFill>
              </a:rPr>
              <a:t>interconnessione</a:t>
            </a:r>
            <a:r>
              <a:rPr lang="en-US" altLang="fr-FR" sz="2400" b="1" dirty="0">
                <a:solidFill>
                  <a:srgbClr val="002060"/>
                </a:solidFill>
              </a:rPr>
              <a:t> </a:t>
            </a:r>
            <a:r>
              <a:rPr lang="en-US" altLang="fr-FR" sz="2400" b="1" dirty="0" err="1">
                <a:solidFill>
                  <a:srgbClr val="002060"/>
                </a:solidFill>
              </a:rPr>
              <a:t>scientifica</a:t>
            </a:r>
            <a:r>
              <a:rPr lang="en-US" altLang="fr-FR" sz="2400" b="1" dirty="0">
                <a:solidFill>
                  <a:srgbClr val="002060"/>
                </a:solidFill>
              </a:rPr>
              <a:t> </a:t>
            </a:r>
            <a:r>
              <a:rPr lang="en-US" altLang="fr-FR" sz="2400" b="1" dirty="0" err="1">
                <a:solidFill>
                  <a:srgbClr val="002060"/>
                </a:solidFill>
              </a:rPr>
              <a:t>tra</a:t>
            </a:r>
            <a:r>
              <a:rPr lang="en-US" altLang="fr-FR" sz="2400" b="1" dirty="0">
                <a:solidFill>
                  <a:srgbClr val="002060"/>
                </a:solidFill>
              </a:rPr>
              <a:t> i domini </a:t>
            </a:r>
            <a:r>
              <a:rPr lang="en-US" altLang="fr-FR" sz="2400" dirty="0">
                <a:solidFill>
                  <a:srgbClr val="002060"/>
                </a:solidFill>
              </a:rPr>
              <a:t>e ad </a:t>
            </a:r>
            <a:r>
              <a:rPr lang="en-US" altLang="fr-FR" sz="2400" dirty="0" err="1">
                <a:solidFill>
                  <a:srgbClr val="002060"/>
                </a:solidFill>
              </a:rPr>
              <a:t>affrontare</a:t>
            </a:r>
            <a:r>
              <a:rPr lang="en-US" altLang="fr-FR" sz="2400" dirty="0">
                <a:solidFill>
                  <a:srgbClr val="002060"/>
                </a:solidFill>
              </a:rPr>
              <a:t> </a:t>
            </a:r>
            <a:r>
              <a:rPr lang="en-US" altLang="fr-FR" sz="2400" dirty="0" err="1">
                <a:solidFill>
                  <a:srgbClr val="002060"/>
                </a:solidFill>
              </a:rPr>
              <a:t>problematiche</a:t>
            </a:r>
            <a:r>
              <a:rPr lang="en-US" altLang="fr-FR" sz="2400" dirty="0">
                <a:solidFill>
                  <a:srgbClr val="002060"/>
                </a:solidFill>
              </a:rPr>
              <a:t> </a:t>
            </a:r>
            <a:r>
              <a:rPr lang="en-US" altLang="fr-FR" sz="2400" dirty="0" err="1">
                <a:solidFill>
                  <a:srgbClr val="002060"/>
                </a:solidFill>
              </a:rPr>
              <a:t>naturalmente</a:t>
            </a:r>
            <a:r>
              <a:rPr lang="en-US" altLang="fr-FR" sz="2400" dirty="0">
                <a:solidFill>
                  <a:srgbClr val="002060"/>
                </a:solidFill>
              </a:rPr>
              <a:t> non </a:t>
            </a:r>
            <a:r>
              <a:rPr lang="en-US" altLang="fr-FR" sz="2400" dirty="0" err="1">
                <a:solidFill>
                  <a:srgbClr val="002060"/>
                </a:solidFill>
              </a:rPr>
              <a:t>confinate</a:t>
            </a:r>
            <a:r>
              <a:rPr lang="en-US" altLang="fr-FR" sz="2400" dirty="0">
                <a:solidFill>
                  <a:srgbClr val="002060"/>
                </a:solidFill>
              </a:rPr>
              <a:t> al </a:t>
            </a:r>
            <a:r>
              <a:rPr lang="en-US" altLang="fr-FR" sz="2400" dirty="0" err="1">
                <a:solidFill>
                  <a:srgbClr val="002060"/>
                </a:solidFill>
              </a:rPr>
              <a:t>singolo</a:t>
            </a:r>
            <a:r>
              <a:rPr lang="en-US" altLang="fr-FR" sz="2400" dirty="0">
                <a:solidFill>
                  <a:srgbClr val="002060"/>
                </a:solidFill>
              </a:rPr>
              <a:t> </a:t>
            </a:r>
            <a:r>
              <a:rPr lang="en-US" altLang="fr-FR" sz="2400" dirty="0" err="1">
                <a:solidFill>
                  <a:srgbClr val="002060"/>
                </a:solidFill>
              </a:rPr>
              <a:t>dominio</a:t>
            </a:r>
            <a:endParaRPr lang="ru-RU" altLang="fr-FR" sz="2400" dirty="0">
              <a:solidFill>
                <a:srgbClr val="002060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651F17F-7573-06E5-9FA8-75E41DECC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895" y="4543640"/>
            <a:ext cx="2309835" cy="186856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812CCF2-480A-9403-0701-1CBF788D9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7711" y="2271140"/>
            <a:ext cx="4224929" cy="104550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2E06B1F-B708-0C86-5B60-7378B435A9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59" r="13506"/>
          <a:stretch/>
        </p:blipFill>
        <p:spPr>
          <a:xfrm>
            <a:off x="8705663" y="3498748"/>
            <a:ext cx="2492133" cy="95275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7901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1B8847-9CBE-1DCF-9AE0-BEC200E12919}"/>
              </a:ext>
            </a:extLst>
          </p:cNvPr>
          <p:cNvSpPr txBox="1">
            <a:spLocks/>
          </p:cNvSpPr>
          <p:nvPr/>
        </p:nvSpPr>
        <p:spPr>
          <a:xfrm>
            <a:off x="317241" y="6412237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Mona, Cornacchia, Rosati, Basset, </a:t>
            </a:r>
            <a:r>
              <a:rPr lang="it-IT" sz="1600" b="1" dirty="0" err="1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Santoleri</a:t>
            </a:r>
            <a:r>
              <a:rPr lang="it-IT" sz="1600" b="1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, Papale, Rossi, Provenzale, Pappalardo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EEF06E84-ADA2-9275-9134-1B8B7D2D96E2}"/>
              </a:ext>
            </a:extLst>
          </p:cNvPr>
          <p:cNvSpPr txBox="1">
            <a:spLocks/>
          </p:cNvSpPr>
          <p:nvPr/>
        </p:nvSpPr>
        <p:spPr>
          <a:xfrm>
            <a:off x="242426" y="445791"/>
            <a:ext cx="7571537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 dirty="0">
                <a:solidFill>
                  <a:schemeClr val="bg1"/>
                </a:solidFill>
                <a:latin typeface="Source Sans Pro" panose="020B0503030403020204" pitchFamily="34" charset="0"/>
                <a:ea typeface="Roboto Slab Black" pitchFamily="2" charset="0"/>
              </a:rPr>
              <a:t>Titolo slide</a:t>
            </a:r>
          </a:p>
        </p:txBody>
      </p:sp>
      <p:sp>
        <p:nvSpPr>
          <p:cNvPr id="5" name="TextBox 35">
            <a:extLst>
              <a:ext uri="{FF2B5EF4-FFF2-40B4-BE49-F238E27FC236}">
                <a16:creationId xmlns:a16="http://schemas.microsoft.com/office/drawing/2014/main" id="{7EA820FE-C1F2-70B7-08E9-FA5B34394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272" y="232636"/>
            <a:ext cx="1440000" cy="76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eaLnBrk="1" hangingPunct="1"/>
            <a:r>
              <a:rPr lang="en-US" altLang="fr-FR" sz="4800" i="1" dirty="0">
                <a:solidFill>
                  <a:schemeClr val="accent2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H</a:t>
            </a:r>
            <a:r>
              <a:rPr lang="en-US" altLang="fr-FR" sz="4800" i="1" dirty="0">
                <a:solidFill>
                  <a:srgbClr val="00B050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u</a:t>
            </a:r>
            <a:r>
              <a:rPr lang="en-US" altLang="fr-FR" sz="4800" i="1" dirty="0">
                <a:solidFill>
                  <a:srgbClr val="7030A0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b</a:t>
            </a:r>
            <a:endParaRPr lang="ru-RU" altLang="fr-FR" i="1" dirty="0">
              <a:solidFill>
                <a:srgbClr val="7030A0"/>
              </a:solidFill>
              <a:latin typeface="Aptos Mono" panose="020B0009020202020204" pitchFamily="49" charset="0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  <p:pic>
        <p:nvPicPr>
          <p:cNvPr id="6" name="Immagine 5" descr="Immagine che contiene Carattere, logo, Elementi grafici, simbolo&#10;&#10;Descrizione generata automaticamente">
            <a:extLst>
              <a:ext uri="{FF2B5EF4-FFF2-40B4-BE49-F238E27FC236}">
                <a16:creationId xmlns:a16="http://schemas.microsoft.com/office/drawing/2014/main" id="{524F62C8-3E11-603A-CD54-5D785386FC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61" y="234582"/>
            <a:ext cx="4632452" cy="7627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B59791C-9B13-7955-59ED-915592A56C43}"/>
              </a:ext>
            </a:extLst>
          </p:cNvPr>
          <p:cNvSpPr txBox="1"/>
          <p:nvPr/>
        </p:nvSpPr>
        <p:spPr>
          <a:xfrm>
            <a:off x="174469" y="1115272"/>
            <a:ext cx="12017531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000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Punto </a:t>
            </a:r>
            <a:r>
              <a:rPr lang="en-US" sz="2000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unico</a:t>
            </a:r>
            <a:r>
              <a:rPr lang="en-US" sz="2000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di accesso ai dati e ai </a:t>
            </a:r>
            <a:r>
              <a:rPr lang="en-US" sz="2000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servizi</a:t>
            </a:r>
            <a:r>
              <a:rPr lang="en-US" sz="2000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delle </a:t>
            </a:r>
            <a:r>
              <a:rPr lang="en-US" sz="2000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infrastrutture</a:t>
            </a:r>
            <a:r>
              <a:rPr lang="en-US" sz="2000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di </a:t>
            </a:r>
            <a:r>
              <a:rPr lang="en-US" sz="2000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ricerca</a:t>
            </a:r>
            <a:r>
              <a:rPr lang="en-US" sz="2000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ambientali</a:t>
            </a:r>
            <a:r>
              <a:rPr lang="en-US" sz="2000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operanti</a:t>
            </a:r>
            <a:r>
              <a:rPr lang="en-US" sz="2000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in Italia</a:t>
            </a:r>
            <a:endParaRPr lang="it-IT" sz="2000" b="1" dirty="0">
              <a:solidFill>
                <a:srgbClr val="002060"/>
              </a:solidFill>
              <a:latin typeface="Titillium Bd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C9BE2F3-0C72-54AA-463B-FC094E05C886}"/>
              </a:ext>
            </a:extLst>
          </p:cNvPr>
          <p:cNvSpPr txBox="1"/>
          <p:nvPr/>
        </p:nvSpPr>
        <p:spPr>
          <a:xfrm>
            <a:off x="330200" y="1614610"/>
            <a:ext cx="368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sz="2400" i="1" dirty="0">
                <a:solidFill>
                  <a:schemeClr val="accent2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CATALOGUE of Services</a:t>
            </a:r>
            <a:endParaRPr lang="it-IT" sz="2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91C1D22-5627-4198-4EAB-355008F47073}"/>
              </a:ext>
            </a:extLst>
          </p:cNvPr>
          <p:cNvSpPr txBox="1"/>
          <p:nvPr/>
        </p:nvSpPr>
        <p:spPr>
          <a:xfrm>
            <a:off x="5401959" y="1489935"/>
            <a:ext cx="19005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sz="2400" i="1" dirty="0">
                <a:solidFill>
                  <a:srgbClr val="00B050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Data Hub</a:t>
            </a:r>
            <a:endParaRPr lang="it-IT" sz="2400" dirty="0">
              <a:solidFill>
                <a:srgbClr val="00B050"/>
              </a:solidFill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88AEF86-2D6A-A4A7-3C6E-8310A92933FF}"/>
              </a:ext>
            </a:extLst>
          </p:cNvPr>
          <p:cNvGrpSpPr/>
          <p:nvPr/>
        </p:nvGrpSpPr>
        <p:grpSpPr>
          <a:xfrm>
            <a:off x="292100" y="2091385"/>
            <a:ext cx="5034538" cy="2964112"/>
            <a:chOff x="952500" y="3110295"/>
            <a:chExt cx="5034538" cy="2964112"/>
          </a:xfrm>
        </p:grpSpPr>
        <p:pic>
          <p:nvPicPr>
            <p:cNvPr id="11" name="Elemento grafico 10" descr="Apri cartella con riempimento a tinta unita">
              <a:extLst>
                <a:ext uri="{FF2B5EF4-FFF2-40B4-BE49-F238E27FC236}">
                  <a16:creationId xmlns:a16="http://schemas.microsoft.com/office/drawing/2014/main" id="{0274995F-70EB-DD37-803B-01C7C1286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90600" y="3110295"/>
              <a:ext cx="498661" cy="498661"/>
            </a:xfrm>
            <a:prstGeom prst="rect">
              <a:avLst/>
            </a:prstGeom>
          </p:spPr>
        </p:pic>
        <p:pic>
          <p:nvPicPr>
            <p:cNvPr id="12" name="Elemento grafico 11" descr="Cartella con riempimento a tinta unita">
              <a:extLst>
                <a:ext uri="{FF2B5EF4-FFF2-40B4-BE49-F238E27FC236}">
                  <a16:creationId xmlns:a16="http://schemas.microsoft.com/office/drawing/2014/main" id="{5677CC56-FB54-748E-5985-12E4243EE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52500" y="4882634"/>
              <a:ext cx="486000" cy="486000"/>
            </a:xfrm>
            <a:prstGeom prst="rect">
              <a:avLst/>
            </a:prstGeom>
          </p:spPr>
        </p:pic>
        <p:pic>
          <p:nvPicPr>
            <p:cNvPr id="13" name="Elemento grafico 12" descr="Cartella con riempimento a tinta unita">
              <a:extLst>
                <a:ext uri="{FF2B5EF4-FFF2-40B4-BE49-F238E27FC236}">
                  <a16:creationId xmlns:a16="http://schemas.microsoft.com/office/drawing/2014/main" id="{4A2C5953-6961-9201-CAC1-EB39059BA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65161" y="5269924"/>
              <a:ext cx="486000" cy="486000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7A6ADB6C-F7ED-F773-10F1-8C176CFC69D9}"/>
                </a:ext>
              </a:extLst>
            </p:cNvPr>
            <p:cNvSpPr txBox="1"/>
            <p:nvPr/>
          </p:nvSpPr>
          <p:spPr>
            <a:xfrm>
              <a:off x="1489261" y="3110295"/>
              <a:ext cx="4497777" cy="407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581660" algn="l"/>
                  <a:tab pos="1163320" algn="l"/>
                  <a:tab pos="1744980" algn="l"/>
                  <a:tab pos="2326640" algn="l"/>
                  <a:tab pos="2908300" algn="l"/>
                  <a:tab pos="3489960" algn="l"/>
                  <a:tab pos="4071620" algn="l"/>
                  <a:tab pos="4653280" algn="l"/>
                  <a:tab pos="5234940" algn="l"/>
                  <a:tab pos="5816600" algn="l"/>
                  <a:tab pos="6398260" algn="l"/>
                  <a:tab pos="6979920" algn="l"/>
                  <a:tab pos="7561580" algn="l"/>
                  <a:tab pos="8143240" algn="l"/>
                  <a:tab pos="8724900" algn="l"/>
                  <a:tab pos="9306560" algn="l"/>
                </a:tabLst>
              </a:pPr>
              <a:r>
                <a:rPr lang="it-IT" sz="2000" b="1" dirty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Access to the facilities</a:t>
              </a:r>
            </a:p>
          </p:txBody>
        </p:sp>
        <p:pic>
          <p:nvPicPr>
            <p:cNvPr id="15" name="Elemento grafico 14" descr="Cartella con riempimento a tinta unita">
              <a:extLst>
                <a:ext uri="{FF2B5EF4-FFF2-40B4-BE49-F238E27FC236}">
                  <a16:creationId xmlns:a16="http://schemas.microsoft.com/office/drawing/2014/main" id="{BBFC7008-81C7-AC54-1E7D-59AFD2E06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237985" y="3608956"/>
              <a:ext cx="410476" cy="410476"/>
            </a:xfrm>
            <a:prstGeom prst="rect">
              <a:avLst/>
            </a:prstGeom>
          </p:spPr>
        </p:pic>
        <p:pic>
          <p:nvPicPr>
            <p:cNvPr id="16" name="Elemento grafico 15" descr="Cartella con riempimento a tinta unita">
              <a:extLst>
                <a:ext uri="{FF2B5EF4-FFF2-40B4-BE49-F238E27FC236}">
                  <a16:creationId xmlns:a16="http://schemas.microsoft.com/office/drawing/2014/main" id="{68633D35-D7BD-3F01-F4E1-AE0965D86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246108" y="3997912"/>
              <a:ext cx="410476" cy="410476"/>
            </a:xfrm>
            <a:prstGeom prst="rect">
              <a:avLst/>
            </a:prstGeom>
          </p:spPr>
        </p:pic>
        <p:pic>
          <p:nvPicPr>
            <p:cNvPr id="17" name="Elemento grafico 16" descr="Cartella con riempimento a tinta unita">
              <a:extLst>
                <a:ext uri="{FF2B5EF4-FFF2-40B4-BE49-F238E27FC236}">
                  <a16:creationId xmlns:a16="http://schemas.microsoft.com/office/drawing/2014/main" id="{FA6D590B-F87D-4A12-8332-3714C3832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238170" y="4428036"/>
              <a:ext cx="410476" cy="410476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52D945A2-6924-F7A3-74DA-DF5F040F4546}"/>
                </a:ext>
              </a:extLst>
            </p:cNvPr>
            <p:cNvSpPr txBox="1"/>
            <p:nvPr/>
          </p:nvSpPr>
          <p:spPr>
            <a:xfrm>
              <a:off x="1463822" y="4946134"/>
              <a:ext cx="3590777" cy="39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581660" algn="l"/>
                  <a:tab pos="1163320" algn="l"/>
                  <a:tab pos="1744980" algn="l"/>
                  <a:tab pos="2326640" algn="l"/>
                  <a:tab pos="2908300" algn="l"/>
                  <a:tab pos="3489960" algn="l"/>
                  <a:tab pos="4071620" algn="l"/>
                  <a:tab pos="4653280" algn="l"/>
                  <a:tab pos="5234940" algn="l"/>
                  <a:tab pos="5816600" algn="l"/>
                  <a:tab pos="6398260" algn="l"/>
                  <a:tab pos="6979920" algn="l"/>
                  <a:tab pos="7561580" algn="l"/>
                  <a:tab pos="8143240" algn="l"/>
                  <a:tab pos="8724900" algn="l"/>
                  <a:tab pos="9306560" algn="l"/>
                </a:tabLst>
              </a:pPr>
              <a:r>
                <a:rPr lang="it-IT" sz="2000" b="1" dirty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Training </a:t>
              </a:r>
              <a:r>
                <a:rPr lang="it-IT" sz="2000" b="1" dirty="0" err="1" smtClean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materials</a:t>
              </a:r>
              <a:endParaRPr lang="it-IT" sz="2000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endParaRP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B3BC5ABA-CCDB-6A82-DFA7-BE9634CBA4D2}"/>
                </a:ext>
              </a:extLst>
            </p:cNvPr>
            <p:cNvSpPr txBox="1"/>
            <p:nvPr/>
          </p:nvSpPr>
          <p:spPr>
            <a:xfrm>
              <a:off x="1463822" y="5353169"/>
              <a:ext cx="3590777" cy="407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581660" algn="l"/>
                  <a:tab pos="1163320" algn="l"/>
                  <a:tab pos="1744980" algn="l"/>
                  <a:tab pos="2326640" algn="l"/>
                  <a:tab pos="2908300" algn="l"/>
                  <a:tab pos="3489960" algn="l"/>
                  <a:tab pos="4071620" algn="l"/>
                  <a:tab pos="4653280" algn="l"/>
                  <a:tab pos="5234940" algn="l"/>
                  <a:tab pos="5816600" algn="l"/>
                  <a:tab pos="6398260" algn="l"/>
                  <a:tab pos="6979920" algn="l"/>
                  <a:tab pos="7561580" algn="l"/>
                  <a:tab pos="8143240" algn="l"/>
                  <a:tab pos="8724900" algn="l"/>
                  <a:tab pos="9306560" algn="l"/>
                </a:tabLst>
              </a:pPr>
              <a:r>
                <a:rPr lang="it-IT" sz="2000" b="1" dirty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Digital tools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5D92E817-655D-54DD-F4CB-1E8BF0507BED}"/>
                </a:ext>
              </a:extLst>
            </p:cNvPr>
            <p:cNvSpPr txBox="1"/>
            <p:nvPr/>
          </p:nvSpPr>
          <p:spPr>
            <a:xfrm>
              <a:off x="952500" y="5667372"/>
              <a:ext cx="3590777" cy="407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581660" algn="l"/>
                  <a:tab pos="1163320" algn="l"/>
                  <a:tab pos="1744980" algn="l"/>
                  <a:tab pos="2326640" algn="l"/>
                  <a:tab pos="2908300" algn="l"/>
                  <a:tab pos="3489960" algn="l"/>
                  <a:tab pos="4071620" algn="l"/>
                  <a:tab pos="4653280" algn="l"/>
                  <a:tab pos="5234940" algn="l"/>
                  <a:tab pos="5816600" algn="l"/>
                  <a:tab pos="6398260" algn="l"/>
                  <a:tab pos="6979920" algn="l"/>
                  <a:tab pos="7561580" algn="l"/>
                  <a:tab pos="8143240" algn="l"/>
                  <a:tab pos="8724900" algn="l"/>
                  <a:tab pos="9306560" algn="l"/>
                </a:tabLst>
              </a:pPr>
              <a:r>
                <a:rPr lang="it-IT" sz="2000" b="1" dirty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………….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8DC4C834-867A-DFDB-1E58-AE01D778A1BC}"/>
                </a:ext>
              </a:extLst>
            </p:cNvPr>
            <p:cNvSpPr txBox="1"/>
            <p:nvPr/>
          </p:nvSpPr>
          <p:spPr>
            <a:xfrm>
              <a:off x="1530349" y="3685156"/>
              <a:ext cx="3816351" cy="110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581660" algn="l"/>
                  <a:tab pos="1163320" algn="l"/>
                  <a:tab pos="1744980" algn="l"/>
                  <a:tab pos="2326640" algn="l"/>
                  <a:tab pos="2908300" algn="l"/>
                  <a:tab pos="3489960" algn="l"/>
                  <a:tab pos="4071620" algn="l"/>
                  <a:tab pos="4653280" algn="l"/>
                  <a:tab pos="5234940" algn="l"/>
                  <a:tab pos="5816600" algn="l"/>
                  <a:tab pos="6398260" algn="l"/>
                  <a:tab pos="6979920" algn="l"/>
                  <a:tab pos="7561580" algn="l"/>
                  <a:tab pos="8143240" algn="l"/>
                  <a:tab pos="8724900" algn="l"/>
                  <a:tab pos="9306560" algn="l"/>
                </a:tabLst>
              </a:pPr>
              <a:r>
                <a:rPr lang="it-IT" sz="1600" b="1" dirty="0" err="1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Deploy</a:t>
              </a:r>
              <a:r>
                <a:rPr lang="it-IT" sz="1600" b="1" dirty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 </a:t>
              </a:r>
              <a:r>
                <a:rPr lang="it-IT" sz="1600" b="1" dirty="0" err="1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your</a:t>
              </a:r>
              <a:r>
                <a:rPr lang="it-IT" sz="1600" b="1" dirty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 </a:t>
              </a:r>
              <a:r>
                <a:rPr lang="it-IT" sz="1600" b="1" dirty="0" err="1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instrument</a:t>
              </a:r>
              <a:r>
                <a:rPr lang="it-IT" sz="1600" b="1" dirty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 to the facility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581660" algn="l"/>
                  <a:tab pos="1163320" algn="l"/>
                  <a:tab pos="1744980" algn="l"/>
                  <a:tab pos="2326640" algn="l"/>
                  <a:tab pos="2908300" algn="l"/>
                  <a:tab pos="3489960" algn="l"/>
                  <a:tab pos="4071620" algn="l"/>
                  <a:tab pos="4653280" algn="l"/>
                  <a:tab pos="5234940" algn="l"/>
                  <a:tab pos="5816600" algn="l"/>
                  <a:tab pos="6398260" algn="l"/>
                  <a:tab pos="6979920" algn="l"/>
                  <a:tab pos="7561580" algn="l"/>
                  <a:tab pos="8143240" algn="l"/>
                  <a:tab pos="8724900" algn="l"/>
                  <a:tab pos="9306560" algn="l"/>
                </a:tabLst>
              </a:pPr>
              <a:r>
                <a:rPr lang="it-IT" sz="1600" b="1" dirty="0" err="1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Visit</a:t>
              </a:r>
              <a:r>
                <a:rPr lang="it-IT" sz="1600" b="1" dirty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 the facility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581660" algn="l"/>
                  <a:tab pos="1163320" algn="l"/>
                  <a:tab pos="1744980" algn="l"/>
                  <a:tab pos="2326640" algn="l"/>
                  <a:tab pos="2908300" algn="l"/>
                  <a:tab pos="3489960" algn="l"/>
                  <a:tab pos="4071620" algn="l"/>
                  <a:tab pos="4653280" algn="l"/>
                  <a:tab pos="5234940" algn="l"/>
                  <a:tab pos="5816600" algn="l"/>
                  <a:tab pos="6398260" algn="l"/>
                  <a:tab pos="6979920" algn="l"/>
                  <a:tab pos="7561580" algn="l"/>
                  <a:tab pos="8143240" algn="l"/>
                  <a:tab pos="8724900" algn="l"/>
                  <a:tab pos="9306560" algn="l"/>
                </a:tabLst>
              </a:pPr>
              <a:r>
                <a:rPr lang="it-IT" sz="1600" b="1" dirty="0" err="1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Bring</a:t>
              </a:r>
              <a:r>
                <a:rPr lang="it-IT" sz="1600" b="1" dirty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 an </a:t>
              </a:r>
              <a:r>
                <a:rPr lang="it-IT" sz="1600" b="1" dirty="0" err="1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instrument</a:t>
              </a:r>
              <a:r>
                <a:rPr lang="it-IT" sz="1600" b="1" dirty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 </a:t>
              </a:r>
              <a:r>
                <a:rPr lang="it-IT" sz="1600" b="1" dirty="0" err="1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at</a:t>
              </a:r>
              <a:r>
                <a:rPr lang="it-IT" sz="1600" b="1" dirty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 </a:t>
              </a:r>
              <a:r>
                <a:rPr lang="it-IT" sz="1600" b="1" dirty="0" err="1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your</a:t>
              </a:r>
              <a:r>
                <a:rPr lang="it-IT" sz="1600" b="1" dirty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 place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1DA4CCFB-9139-FD12-84A6-13DEC9D5C8AE}"/>
                </a:ext>
              </a:extLst>
            </p:cNvPr>
            <p:cNvSpPr txBox="1"/>
            <p:nvPr/>
          </p:nvSpPr>
          <p:spPr>
            <a:xfrm>
              <a:off x="1181100" y="4587872"/>
              <a:ext cx="3590777" cy="407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581660" algn="l"/>
                  <a:tab pos="1163320" algn="l"/>
                  <a:tab pos="1744980" algn="l"/>
                  <a:tab pos="2326640" algn="l"/>
                  <a:tab pos="2908300" algn="l"/>
                  <a:tab pos="3489960" algn="l"/>
                  <a:tab pos="4071620" algn="l"/>
                  <a:tab pos="4653280" algn="l"/>
                  <a:tab pos="5234940" algn="l"/>
                  <a:tab pos="5816600" algn="l"/>
                  <a:tab pos="6398260" algn="l"/>
                  <a:tab pos="6979920" algn="l"/>
                  <a:tab pos="7561580" algn="l"/>
                  <a:tab pos="8143240" algn="l"/>
                  <a:tab pos="8724900" algn="l"/>
                  <a:tab pos="9306560" algn="l"/>
                </a:tabLst>
              </a:pPr>
              <a:r>
                <a:rPr lang="it-IT" sz="2000" b="1" dirty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………….</a:t>
              </a:r>
            </a:p>
          </p:txBody>
        </p: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D707F8D-2E42-BA2D-07A5-F9083D1DA3A7}"/>
              </a:ext>
            </a:extLst>
          </p:cNvPr>
          <p:cNvSpPr txBox="1"/>
          <p:nvPr/>
        </p:nvSpPr>
        <p:spPr>
          <a:xfrm>
            <a:off x="2910840" y="5017678"/>
            <a:ext cx="6182706" cy="1277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Discovery dei dati per </a:t>
            </a:r>
            <a:r>
              <a:rPr lang="en-US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ricerca</a:t>
            </a:r>
            <a:r>
              <a:rPr lang="en-US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spaziale</a:t>
            </a:r>
            <a:r>
              <a:rPr lang="en-US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e/o </a:t>
            </a:r>
            <a:r>
              <a:rPr lang="en-US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temporale</a:t>
            </a:r>
            <a:endParaRPr lang="en-US" b="1" dirty="0">
              <a:solidFill>
                <a:srgbClr val="002060"/>
              </a:solidFill>
              <a:latin typeface="Titillium Bd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Visualizzazione</a:t>
            </a:r>
            <a:r>
              <a:rPr lang="en-US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dataset ITINERIS e database </a:t>
            </a:r>
            <a:r>
              <a:rPr lang="en-US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italiani</a:t>
            </a:r>
            <a:endParaRPr lang="en-US" b="1" dirty="0">
              <a:solidFill>
                <a:srgbClr val="002060"/>
              </a:solidFill>
              <a:latin typeface="Titillium Bd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Punto accesso download dati</a:t>
            </a:r>
          </a:p>
          <a:p>
            <a:pPr algn="ctr"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Link a hub </a:t>
            </a:r>
            <a:r>
              <a:rPr lang="en-US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Europei</a:t>
            </a:r>
            <a:endParaRPr lang="it-IT" b="1" dirty="0">
              <a:solidFill>
                <a:srgbClr val="002060"/>
              </a:solidFill>
              <a:latin typeface="Titillium Bd"/>
              <a:cs typeface="Calibri" panose="020F0502020204030204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B331386-2966-908E-51D8-B3E1D9F3A529}"/>
              </a:ext>
            </a:extLst>
          </p:cNvPr>
          <p:cNvSpPr txBox="1"/>
          <p:nvPr/>
        </p:nvSpPr>
        <p:spPr>
          <a:xfrm>
            <a:off x="9368971" y="1574277"/>
            <a:ext cx="19005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fr-FR" sz="2400" i="1" dirty="0">
                <a:solidFill>
                  <a:srgbClr val="7030A0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VRE</a:t>
            </a:r>
            <a:endParaRPr lang="it-IT" sz="2400" dirty="0">
              <a:solidFill>
                <a:srgbClr val="7030A0"/>
              </a:solidFill>
            </a:endParaRP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2FBAB709-7997-516A-82CB-A7E2CCBA5FEF}"/>
              </a:ext>
            </a:extLst>
          </p:cNvPr>
          <p:cNvGrpSpPr/>
          <p:nvPr/>
        </p:nvGrpSpPr>
        <p:grpSpPr>
          <a:xfrm rot="21204538">
            <a:off x="8840889" y="4953410"/>
            <a:ext cx="3016890" cy="1444572"/>
            <a:chOff x="9026084" y="4315193"/>
            <a:chExt cx="3016890" cy="1444572"/>
          </a:xfrm>
        </p:grpSpPr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1EF9919C-0B17-EB5E-B1E2-75E92CEFA2D2}"/>
                </a:ext>
              </a:extLst>
            </p:cNvPr>
            <p:cNvSpPr txBox="1"/>
            <p:nvPr/>
          </p:nvSpPr>
          <p:spPr>
            <a:xfrm>
              <a:off x="9441135" y="5255598"/>
              <a:ext cx="115201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Critical Zone</a:t>
              </a:r>
              <a:endParaRPr lang="it-IT" sz="1400" dirty="0"/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02CCB46B-3C3B-B5D1-178A-B81CA0816925}"/>
                </a:ext>
              </a:extLst>
            </p:cNvPr>
            <p:cNvSpPr txBox="1"/>
            <p:nvPr/>
          </p:nvSpPr>
          <p:spPr>
            <a:xfrm>
              <a:off x="9618221" y="4886799"/>
              <a:ext cx="71096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AERO</a:t>
              </a:r>
              <a:endParaRPr lang="it-IT" sz="1400" dirty="0"/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5992FBD0-5D09-50CE-DE30-3046F258D503}"/>
                </a:ext>
              </a:extLst>
            </p:cNvPr>
            <p:cNvSpPr txBox="1"/>
            <p:nvPr/>
          </p:nvSpPr>
          <p:spPr>
            <a:xfrm>
              <a:off x="9112672" y="4634406"/>
              <a:ext cx="207586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Aquatic biomass</a:t>
              </a:r>
              <a:endParaRPr lang="it-IT" sz="1400" dirty="0"/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D65B35DE-73C8-D605-8A30-C074DEB9852C}"/>
                </a:ext>
              </a:extLst>
            </p:cNvPr>
            <p:cNvSpPr txBox="1"/>
            <p:nvPr/>
          </p:nvSpPr>
          <p:spPr>
            <a:xfrm>
              <a:off x="9967108" y="4496312"/>
              <a:ext cx="207586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Crops Plants Pests</a:t>
              </a:r>
              <a:endParaRPr lang="it-IT" sz="1400" dirty="0"/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E4BB6C85-6F54-549D-A01E-1DC9EC9389CD}"/>
                </a:ext>
              </a:extLst>
            </p:cNvPr>
            <p:cNvSpPr txBox="1"/>
            <p:nvPr/>
          </p:nvSpPr>
          <p:spPr>
            <a:xfrm>
              <a:off x="9026084" y="4343845"/>
              <a:ext cx="207586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Essential Variables</a:t>
              </a:r>
              <a:endParaRPr lang="it-IT" sz="1400" dirty="0"/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C2637B14-E6C6-85F9-C40A-9F2606D449FB}"/>
                </a:ext>
              </a:extLst>
            </p:cNvPr>
            <p:cNvSpPr txBox="1"/>
            <p:nvPr/>
          </p:nvSpPr>
          <p:spPr>
            <a:xfrm>
              <a:off x="10372476" y="4786806"/>
              <a:ext cx="124328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Carbon cycle</a:t>
              </a:r>
              <a:endParaRPr lang="it-IT" sz="1400" dirty="0"/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0ED435F6-9023-2741-A675-DE18978D065A}"/>
                </a:ext>
              </a:extLst>
            </p:cNvPr>
            <p:cNvSpPr txBox="1"/>
            <p:nvPr/>
          </p:nvSpPr>
          <p:spPr>
            <a:xfrm>
              <a:off x="10638966" y="4315193"/>
              <a:ext cx="140400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Climate change</a:t>
              </a:r>
              <a:endParaRPr lang="it-IT" sz="1400" dirty="0"/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C607D7E5-698D-BB49-0C98-525B516EF836}"/>
                </a:ext>
              </a:extLst>
            </p:cNvPr>
            <p:cNvSpPr txBox="1"/>
            <p:nvPr/>
          </p:nvSpPr>
          <p:spPr>
            <a:xfrm>
              <a:off x="10068791" y="5067121"/>
              <a:ext cx="190054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Environmental change</a:t>
              </a:r>
              <a:endParaRPr lang="it-IT" sz="1400" dirty="0"/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099A420A-BDB3-A330-3433-0E7709B8A4CF}"/>
                </a:ext>
              </a:extLst>
            </p:cNvPr>
            <p:cNvSpPr txBox="1"/>
            <p:nvPr/>
          </p:nvSpPr>
          <p:spPr>
            <a:xfrm>
              <a:off x="10291092" y="5451988"/>
              <a:ext cx="152200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  <a:latin typeface="Titillium Bd"/>
                  <a:cs typeface="Calibri" panose="020F0502020204030204" pitchFamily="34" charset="0"/>
                </a:rPr>
                <a:t>Isotope database</a:t>
              </a:r>
              <a:endParaRPr lang="it-IT" sz="1400" dirty="0"/>
            </a:p>
          </p:txBody>
        </p:sp>
      </p:grpSp>
      <p:pic>
        <p:nvPicPr>
          <p:cNvPr id="35" name="Immagine 34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FDAFC3B7-4481-FC84-04EE-F8CD9769BD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9" t="27974" r="28268" b="24183"/>
          <a:stretch/>
        </p:blipFill>
        <p:spPr>
          <a:xfrm>
            <a:off x="4396883" y="1951519"/>
            <a:ext cx="4005112" cy="2920062"/>
          </a:xfrm>
          <a:prstGeom prst="rect">
            <a:avLst/>
          </a:prstGeom>
        </p:spPr>
      </p:pic>
      <p:pic>
        <p:nvPicPr>
          <p:cNvPr id="36" name="Immagine 35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B96A8B48-5C3E-4D7A-1BA9-D5C4D0FC1C9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8" t="33464" r="10554" b="32334"/>
          <a:stretch/>
        </p:blipFill>
        <p:spPr>
          <a:xfrm>
            <a:off x="9150349" y="2068548"/>
            <a:ext cx="2337784" cy="1431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B82C491-4303-3623-96CD-AB9435C352CD}"/>
              </a:ext>
            </a:extLst>
          </p:cNvPr>
          <p:cNvSpPr txBox="1"/>
          <p:nvPr/>
        </p:nvSpPr>
        <p:spPr>
          <a:xfrm>
            <a:off x="8559800" y="3494492"/>
            <a:ext cx="3463055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Strumenti di analisi e </a:t>
            </a:r>
            <a:r>
              <a:rPr lang="en-US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integrazione</a:t>
            </a:r>
            <a:r>
              <a:rPr lang="en-US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dei dati con dataset </a:t>
            </a:r>
            <a:r>
              <a:rPr lang="en-US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esterni</a:t>
            </a:r>
            <a:r>
              <a:rPr lang="en-US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come Copernicus, NASA, dati </a:t>
            </a:r>
            <a:r>
              <a:rPr lang="en-US" b="1" dirty="0" err="1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locali</a:t>
            </a:r>
            <a:r>
              <a:rPr lang="en-US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 etc</a:t>
            </a:r>
            <a:endParaRPr lang="it-IT" b="1" dirty="0">
              <a:solidFill>
                <a:srgbClr val="002060"/>
              </a:solidFill>
              <a:latin typeface="Titillium B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93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1B8847-9CBE-1DCF-9AE0-BEC200E12919}"/>
              </a:ext>
            </a:extLst>
          </p:cNvPr>
          <p:cNvSpPr txBox="1">
            <a:spLocks/>
          </p:cNvSpPr>
          <p:nvPr/>
        </p:nvSpPr>
        <p:spPr>
          <a:xfrm>
            <a:off x="317241" y="6412237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Mona, Cornacchia, Rosati, Basset, </a:t>
            </a:r>
            <a:r>
              <a:rPr lang="it-IT" sz="1600" b="1" dirty="0" err="1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Santoleri</a:t>
            </a:r>
            <a:r>
              <a:rPr lang="it-IT" sz="1600" b="1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, Papale, Rossi, Provenzale, Pappalardo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EEF06E84-ADA2-9275-9134-1B8B7D2D96E2}"/>
              </a:ext>
            </a:extLst>
          </p:cNvPr>
          <p:cNvSpPr txBox="1">
            <a:spLocks/>
          </p:cNvSpPr>
          <p:nvPr/>
        </p:nvSpPr>
        <p:spPr>
          <a:xfrm>
            <a:off x="242426" y="445791"/>
            <a:ext cx="7571537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 dirty="0">
                <a:solidFill>
                  <a:schemeClr val="bg1"/>
                </a:solidFill>
                <a:latin typeface="Source Sans Pro" panose="020B0503030403020204" pitchFamily="34" charset="0"/>
                <a:ea typeface="Roboto Slab Black" pitchFamily="2" charset="0"/>
              </a:rPr>
              <a:t>Gli Impatti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622F0E-DC9B-4DE1-6AA7-F722D1D970EE}"/>
              </a:ext>
            </a:extLst>
          </p:cNvPr>
          <p:cNvSpPr txBox="1"/>
          <p:nvPr/>
        </p:nvSpPr>
        <p:spPr>
          <a:xfrm>
            <a:off x="5581650" y="4064461"/>
            <a:ext cx="6108700" cy="73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000" b="1" dirty="0">
                <a:solidFill>
                  <a:srgbClr val="00B050"/>
                </a:solidFill>
                <a:latin typeface="Titillium Bd"/>
                <a:cs typeface="Calibri" panose="020F0502020204030204" pitchFamily="34" charset="0"/>
              </a:rPr>
              <a:t>Rafforzamento e </a:t>
            </a:r>
            <a:r>
              <a:rPr lang="en-GB" sz="2000" b="1" dirty="0" err="1">
                <a:solidFill>
                  <a:srgbClr val="00B050"/>
                </a:solidFill>
                <a:latin typeface="Titillium Bd"/>
                <a:cs typeface="Calibri" panose="020F0502020204030204" pitchFamily="34" charset="0"/>
              </a:rPr>
              <a:t>consolidamento</a:t>
            </a:r>
            <a:r>
              <a:rPr lang="en-GB" sz="2000" b="1" dirty="0">
                <a:solidFill>
                  <a:srgbClr val="00B050"/>
                </a:solidFill>
                <a:latin typeface="Titillium Bd"/>
                <a:cs typeface="Calibri" panose="020F0502020204030204" pitchFamily="34" charset="0"/>
              </a:rPr>
              <a:t> del </a:t>
            </a:r>
            <a:r>
              <a:rPr lang="en-GB" sz="2000" b="1" dirty="0" err="1">
                <a:solidFill>
                  <a:srgbClr val="00B050"/>
                </a:solidFill>
                <a:latin typeface="Titillium Bd"/>
                <a:cs typeface="Calibri" panose="020F0502020204030204" pitchFamily="34" charset="0"/>
              </a:rPr>
              <a:t>ruolo</a:t>
            </a:r>
            <a:r>
              <a:rPr lang="en-GB" sz="2000" b="1" dirty="0">
                <a:solidFill>
                  <a:srgbClr val="00B050"/>
                </a:solidFill>
                <a:latin typeface="Titillium Bd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00B050"/>
                </a:solidFill>
                <a:latin typeface="Titillium Bd"/>
                <a:cs typeface="Calibri" panose="020F0502020204030204" pitchFamily="34" charset="0"/>
              </a:rPr>
              <a:t>dell’Italia</a:t>
            </a:r>
            <a:r>
              <a:rPr lang="en-GB" sz="2000" b="1" dirty="0">
                <a:solidFill>
                  <a:srgbClr val="00B050"/>
                </a:solidFill>
                <a:latin typeface="Titillium Bd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00B050"/>
                </a:solidFill>
                <a:latin typeface="Titillium Bd"/>
                <a:cs typeface="Calibri" panose="020F0502020204030204" pitchFamily="34" charset="0"/>
              </a:rPr>
              <a:t>nella</a:t>
            </a:r>
            <a:r>
              <a:rPr lang="en-GB" sz="2000" b="1" dirty="0">
                <a:solidFill>
                  <a:srgbClr val="00B050"/>
                </a:solidFill>
                <a:latin typeface="Titillium Bd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00B050"/>
                </a:solidFill>
                <a:latin typeface="Titillium Bd"/>
                <a:cs typeface="Calibri" panose="020F0502020204030204" pitchFamily="34" charset="0"/>
              </a:rPr>
              <a:t>ricerca</a:t>
            </a:r>
            <a:r>
              <a:rPr lang="en-GB" sz="2000" b="1" dirty="0">
                <a:solidFill>
                  <a:srgbClr val="00B050"/>
                </a:solidFill>
                <a:latin typeface="Titillium Bd"/>
                <a:cs typeface="Calibri" panose="020F0502020204030204" pitchFamily="34" charset="0"/>
              </a:rPr>
              <a:t> in campo </a:t>
            </a:r>
            <a:r>
              <a:rPr lang="en-GB" sz="2000" b="1" dirty="0" err="1">
                <a:solidFill>
                  <a:srgbClr val="00B050"/>
                </a:solidFill>
                <a:latin typeface="Titillium Bd"/>
                <a:cs typeface="Calibri" panose="020F0502020204030204" pitchFamily="34" charset="0"/>
              </a:rPr>
              <a:t>ambientale</a:t>
            </a:r>
            <a:r>
              <a:rPr lang="en-GB" sz="2000" b="1" dirty="0">
                <a:solidFill>
                  <a:srgbClr val="00B050"/>
                </a:solidFill>
                <a:latin typeface="Titillium Bd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1C647DD-6AF5-E90A-E18E-FAD2EA251966}"/>
              </a:ext>
            </a:extLst>
          </p:cNvPr>
          <p:cNvSpPr txBox="1"/>
          <p:nvPr/>
        </p:nvSpPr>
        <p:spPr>
          <a:xfrm>
            <a:off x="1003300" y="3158143"/>
            <a:ext cx="3611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Sostenibilità a lungo termine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6911C62-3900-4980-8C81-CFAFA3A9AC34}"/>
              </a:ext>
            </a:extLst>
          </p:cNvPr>
          <p:cNvSpPr txBox="1"/>
          <p:nvPr/>
        </p:nvSpPr>
        <p:spPr>
          <a:xfrm>
            <a:off x="736600" y="1817162"/>
            <a:ext cx="3611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Approccio trasversale e sinergico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597EBA2-2623-1790-9E1B-AC416242BCBF}"/>
              </a:ext>
            </a:extLst>
          </p:cNvPr>
          <p:cNvSpPr txBox="1"/>
          <p:nvPr/>
        </p:nvSpPr>
        <p:spPr>
          <a:xfrm>
            <a:off x="871376" y="4283005"/>
            <a:ext cx="3611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2060"/>
                </a:solidFill>
                <a:latin typeface="Titillium Bd"/>
                <a:cs typeface="Calibri" panose="020F0502020204030204" pitchFamily="34" charset="0"/>
              </a:rPr>
              <a:t>Integrazione con le iniziative in ambito Europeo e internazionale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058B5C2-4D63-D2FA-A568-97F5248DE6FF}"/>
              </a:ext>
            </a:extLst>
          </p:cNvPr>
          <p:cNvSpPr txBox="1"/>
          <p:nvPr/>
        </p:nvSpPr>
        <p:spPr>
          <a:xfrm>
            <a:off x="5510374" y="1139091"/>
            <a:ext cx="6134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2"/>
                </a:solidFill>
                <a:latin typeface="Titillium Bd"/>
                <a:cs typeface="Calibri" panose="020F0502020204030204" pitchFamily="34" charset="0"/>
              </a:rPr>
              <a:t>Ampliamento</a:t>
            </a:r>
            <a:r>
              <a:rPr lang="en-US" sz="2000" b="1" dirty="0">
                <a:solidFill>
                  <a:schemeClr val="accent2"/>
                </a:solidFill>
                <a:latin typeface="Titillium Bd"/>
                <a:cs typeface="Calibri" panose="020F0502020204030204" pitchFamily="34" charset="0"/>
              </a:rPr>
              <a:t> della </a:t>
            </a:r>
            <a:r>
              <a:rPr lang="en-US" sz="2000" b="1" dirty="0" err="1">
                <a:solidFill>
                  <a:schemeClr val="accent2"/>
                </a:solidFill>
                <a:latin typeface="Titillium Bd"/>
                <a:cs typeface="Calibri" panose="020F0502020204030204" pitchFamily="34" charset="0"/>
              </a:rPr>
              <a:t>conoscenza</a:t>
            </a:r>
            <a:r>
              <a:rPr lang="en-US" sz="2000" b="1" dirty="0">
                <a:solidFill>
                  <a:schemeClr val="accent2"/>
                </a:solidFill>
                <a:latin typeface="Titillium Bd"/>
                <a:cs typeface="Calibri" panose="020F0502020204030204" pitchFamily="34" charset="0"/>
              </a:rPr>
              <a:t> sui </a:t>
            </a:r>
            <a:r>
              <a:rPr lang="en-US" sz="2000" b="1" dirty="0" err="1">
                <a:solidFill>
                  <a:schemeClr val="accent2"/>
                </a:solidFill>
                <a:latin typeface="Titillium Bd"/>
                <a:cs typeface="Calibri" panose="020F0502020204030204" pitchFamily="34" charset="0"/>
              </a:rPr>
              <a:t>processi</a:t>
            </a:r>
            <a:r>
              <a:rPr lang="en-US" sz="2000" b="1" dirty="0">
                <a:solidFill>
                  <a:schemeClr val="accent2"/>
                </a:solidFill>
                <a:latin typeface="Titillium Bd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tillium Bd"/>
                <a:cs typeface="Calibri" panose="020F0502020204030204" pitchFamily="34" charset="0"/>
              </a:rPr>
              <a:t>ambientali</a:t>
            </a:r>
            <a:r>
              <a:rPr lang="en-US" sz="2000" b="1" dirty="0">
                <a:solidFill>
                  <a:schemeClr val="accent2"/>
                </a:solidFill>
                <a:latin typeface="Titillium Bd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tillium Bd"/>
                <a:cs typeface="Calibri" panose="020F0502020204030204" pitchFamily="34" charset="0"/>
              </a:rPr>
              <a:t>nei</a:t>
            </a:r>
            <a:r>
              <a:rPr lang="en-US" sz="2000" b="1" dirty="0">
                <a:solidFill>
                  <a:schemeClr val="accent2"/>
                </a:solidFill>
                <a:latin typeface="Titillium Bd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tillium Bd"/>
                <a:cs typeface="Calibri" panose="020F0502020204030204" pitchFamily="34" charset="0"/>
              </a:rPr>
              <a:t>sottodomini</a:t>
            </a:r>
            <a:endParaRPr lang="it-IT" sz="2000" dirty="0">
              <a:solidFill>
                <a:schemeClr val="accent2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F6AF41D-BA05-C68E-2D55-F653462BAF32}"/>
              </a:ext>
            </a:extLst>
          </p:cNvPr>
          <p:cNvSpPr txBox="1"/>
          <p:nvPr/>
        </p:nvSpPr>
        <p:spPr>
          <a:xfrm>
            <a:off x="5543550" y="1895791"/>
            <a:ext cx="6134100" cy="73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000" b="1" dirty="0">
                <a:solidFill>
                  <a:srgbClr val="00B050"/>
                </a:solidFill>
                <a:latin typeface="Titillium Bd"/>
                <a:cs typeface="Calibri" panose="020F0502020204030204" pitchFamily="34" charset="0"/>
              </a:rPr>
              <a:t>Realizzazione del s</a:t>
            </a:r>
            <a:r>
              <a:rPr lang="it-IT" sz="2000" b="1" dirty="0" err="1">
                <a:solidFill>
                  <a:srgbClr val="00B050"/>
                </a:solidFill>
                <a:latin typeface="Titillium Bd"/>
                <a:cs typeface="Calibri" panose="020F0502020204030204" pitchFamily="34" charset="0"/>
              </a:rPr>
              <a:t>istema</a:t>
            </a:r>
            <a:r>
              <a:rPr lang="it-IT" sz="2000" b="1" dirty="0">
                <a:solidFill>
                  <a:srgbClr val="00B050"/>
                </a:solidFill>
                <a:latin typeface="Titillium Bd"/>
                <a:cs typeface="Calibri" panose="020F0502020204030204" pitchFamily="34" charset="0"/>
              </a:rPr>
              <a:t> nazionale italiano delle Infrastrutture di Ricerca nel settore ambientale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12D1A13-9FCE-93A8-FED2-983CDA27A1A5}"/>
              </a:ext>
            </a:extLst>
          </p:cNvPr>
          <p:cNvSpPr txBox="1"/>
          <p:nvPr/>
        </p:nvSpPr>
        <p:spPr>
          <a:xfrm>
            <a:off x="5556250" y="2738299"/>
            <a:ext cx="6134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Titillium Bd"/>
                <a:cs typeface="Calibri" panose="020F0502020204030204" pitchFamily="34" charset="0"/>
              </a:rPr>
              <a:t>Maggiore </a:t>
            </a:r>
            <a:r>
              <a:rPr lang="en-US" sz="2000" b="1" dirty="0" err="1">
                <a:solidFill>
                  <a:srgbClr val="7030A0"/>
                </a:solidFill>
                <a:latin typeface="Titillium Bd"/>
                <a:cs typeface="Calibri" panose="020F0502020204030204" pitchFamily="34" charset="0"/>
              </a:rPr>
              <a:t>capacità</a:t>
            </a:r>
            <a:r>
              <a:rPr lang="en-US" sz="2000" b="1" dirty="0">
                <a:solidFill>
                  <a:srgbClr val="7030A0"/>
                </a:solidFill>
                <a:latin typeface="Titillium Bd"/>
                <a:cs typeface="Calibri" panose="020F0502020204030204" pitchFamily="34" charset="0"/>
              </a:rPr>
              <a:t> di </a:t>
            </a:r>
            <a:r>
              <a:rPr lang="en-US" sz="2000" b="1" dirty="0" err="1">
                <a:solidFill>
                  <a:srgbClr val="7030A0"/>
                </a:solidFill>
                <a:latin typeface="Titillium Bd"/>
                <a:cs typeface="Calibri" panose="020F0502020204030204" pitchFamily="34" charset="0"/>
              </a:rPr>
              <a:t>attrazione</a:t>
            </a:r>
            <a:r>
              <a:rPr lang="en-US" sz="2000" b="1" dirty="0">
                <a:solidFill>
                  <a:srgbClr val="7030A0"/>
                </a:solidFill>
                <a:latin typeface="Titillium Bd"/>
                <a:cs typeface="Calibri" panose="020F0502020204030204" pitchFamily="34" charset="0"/>
              </a:rPr>
              <a:t> di </a:t>
            </a:r>
            <a:r>
              <a:rPr lang="en-US" sz="2000" b="1" dirty="0" err="1">
                <a:solidFill>
                  <a:srgbClr val="7030A0"/>
                </a:solidFill>
                <a:latin typeface="Titillium Bd"/>
                <a:cs typeface="Calibri" panose="020F0502020204030204" pitchFamily="34" charset="0"/>
              </a:rPr>
              <a:t>ricercatori</a:t>
            </a:r>
            <a:r>
              <a:rPr lang="en-US" sz="2000" b="1" dirty="0">
                <a:solidFill>
                  <a:srgbClr val="7030A0"/>
                </a:solidFill>
                <a:latin typeface="Titillium Bd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tillium Bd"/>
                <a:cs typeface="Calibri" panose="020F0502020204030204" pitchFamily="34" charset="0"/>
              </a:rPr>
              <a:t>stranieri</a:t>
            </a:r>
            <a:endParaRPr lang="it-IT" sz="2000" dirty="0">
              <a:solidFill>
                <a:srgbClr val="7030A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192EDC5-54BB-9A96-D67D-388250EF3BB2}"/>
              </a:ext>
            </a:extLst>
          </p:cNvPr>
          <p:cNvSpPr txBox="1"/>
          <p:nvPr/>
        </p:nvSpPr>
        <p:spPr>
          <a:xfrm>
            <a:off x="5543550" y="3274080"/>
            <a:ext cx="6108700" cy="73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2000" b="1" dirty="0">
                <a:solidFill>
                  <a:schemeClr val="accent2"/>
                </a:solidFill>
                <a:latin typeface="Titillium Bd"/>
                <a:cs typeface="Calibri" panose="020F0502020204030204" pitchFamily="34" charset="0"/>
              </a:rPr>
              <a:t>Promozione dell'eccellenza scientifica e creazione di conoscenza e innovazione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0B6F5BE-DE81-FDCB-F6B1-FD5C412FBA77}"/>
              </a:ext>
            </a:extLst>
          </p:cNvPr>
          <p:cNvSpPr txBox="1"/>
          <p:nvPr/>
        </p:nvSpPr>
        <p:spPr>
          <a:xfrm>
            <a:off x="5581650" y="4853484"/>
            <a:ext cx="61087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7030A0"/>
                </a:solidFill>
                <a:latin typeface="Titillium Bd"/>
                <a:cs typeface="Calibri" panose="020F0502020204030204" pitchFamily="34" charset="0"/>
              </a:rPr>
              <a:t>Formazione della prossima generazione di ricercatori in campo ambientale </a:t>
            </a:r>
          </a:p>
          <a:p>
            <a:pPr algn="ctr"/>
            <a:r>
              <a:rPr lang="it-IT" sz="2000" b="1" dirty="0">
                <a:solidFill>
                  <a:schemeClr val="accent2"/>
                </a:solidFill>
                <a:latin typeface="Titillium Bd"/>
                <a:cs typeface="Calibri" panose="020F0502020204030204" pitchFamily="34" charset="0"/>
              </a:rPr>
              <a:t>Sinergia e supporto rispetto ai Centri Nazionali </a:t>
            </a:r>
            <a:r>
              <a:rPr lang="it-IT" sz="2000" b="1" dirty="0">
                <a:solidFill>
                  <a:srgbClr val="00B050"/>
                </a:solidFill>
                <a:latin typeface="Titillium Bd"/>
                <a:cs typeface="Calibri" panose="020F0502020204030204" pitchFamily="34" charset="0"/>
              </a:rPr>
              <a:t>Attrazione di capitali e investimenti sul territorio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24AC746-0819-27E4-F61C-50F18C5D9E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2" t="42752" r="65065" b="43340"/>
          <a:stretch/>
        </p:blipFill>
        <p:spPr>
          <a:xfrm>
            <a:off x="1715413" y="1395353"/>
            <a:ext cx="5265821" cy="4883923"/>
          </a:xfrm>
          <a:prstGeom prst="rect">
            <a:avLst/>
          </a:prstGeom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263258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4599E0EDA69624182D65E5C14D3EDBA" ma:contentTypeVersion="13" ma:contentTypeDescription="Creare un nuovo documento." ma:contentTypeScope="" ma:versionID="9eb446410b5ee850702861b939f8081c">
  <xsd:schema xmlns:xsd="http://www.w3.org/2001/XMLSchema" xmlns:xs="http://www.w3.org/2001/XMLSchema" xmlns:p="http://schemas.microsoft.com/office/2006/metadata/properties" xmlns:ns2="4442313b-205e-40e6-98d6-c7d584908dc2" xmlns:ns3="85b8de60-8595-406e-9faf-72abcd98fc92" targetNamespace="http://schemas.microsoft.com/office/2006/metadata/properties" ma:root="true" ma:fieldsID="ec107b4c2dc473aa42e7ef4b9f3f7cfa" ns2:_="" ns3:_="">
    <xsd:import namespace="4442313b-205e-40e6-98d6-c7d584908dc2"/>
    <xsd:import namespace="85b8de60-8595-406e-9faf-72abcd98fc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42313b-205e-40e6-98d6-c7d584908d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e5505f8f-da62-40e5-a116-f08e70031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b8de60-8595-406e-9faf-72abcd98fc9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7356a4b9-acb6-4180-8e93-3160fcd35268}" ma:internalName="TaxCatchAll" ma:showField="CatchAllData" ma:web="85b8de60-8595-406e-9faf-72abcd98fc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442313b-205e-40e6-98d6-c7d584908dc2">
      <Terms xmlns="http://schemas.microsoft.com/office/infopath/2007/PartnerControls"/>
    </lcf76f155ced4ddcb4097134ff3c332f>
    <TaxCatchAll xmlns="85b8de60-8595-406e-9faf-72abcd98fc92" xsi:nil="true"/>
  </documentManagement>
</p:properties>
</file>

<file path=customXml/itemProps1.xml><?xml version="1.0" encoding="utf-8"?>
<ds:datastoreItem xmlns:ds="http://schemas.openxmlformats.org/officeDocument/2006/customXml" ds:itemID="{F9B66CA0-4467-43C9-AA74-83DA801722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E9CC47-1441-4FBF-8693-767057BAD02A}"/>
</file>

<file path=customXml/itemProps3.xml><?xml version="1.0" encoding="utf-8"?>
<ds:datastoreItem xmlns:ds="http://schemas.openxmlformats.org/officeDocument/2006/customXml" ds:itemID="{E6EE4497-9D9F-4EED-842C-7D0FB3982660}">
  <ds:schemaRefs>
    <ds:schemaRef ds:uri="http://www.w3.org/XML/1998/namespace"/>
    <ds:schemaRef ds:uri="http://schemas.microsoft.com/office/2006/documentManagement/types"/>
    <ds:schemaRef ds:uri="85b8de60-8595-406e-9faf-72abcd98fc92"/>
    <ds:schemaRef ds:uri="http://schemas.microsoft.com/office/2006/metadata/properties"/>
    <ds:schemaRef ds:uri="http://purl.org/dc/dcmitype/"/>
    <ds:schemaRef ds:uri="4442313b-205e-40e6-98d6-c7d584908dc2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4802</TotalTime>
  <Words>797</Words>
  <Application>Microsoft Office PowerPoint</Application>
  <PresentationFormat>Widescreen</PresentationFormat>
  <Paragraphs>114</Paragraphs>
  <Slides>10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30" baseType="lpstr">
      <vt:lpstr>ADLaM Display</vt:lpstr>
      <vt:lpstr>-apple-system</vt:lpstr>
      <vt:lpstr>Aptos Mono</vt:lpstr>
      <vt:lpstr>Arial</vt:lpstr>
      <vt:lpstr>Calibri</vt:lpstr>
      <vt:lpstr>Calibri Light</vt:lpstr>
      <vt:lpstr>Cardo</vt:lpstr>
      <vt:lpstr>Fira Sans Extra Condensed</vt:lpstr>
      <vt:lpstr>Futura Medium</vt:lpstr>
      <vt:lpstr>Gill Sans MT</vt:lpstr>
      <vt:lpstr>Montserrat SemiBold</vt:lpstr>
      <vt:lpstr>Roboto</vt:lpstr>
      <vt:lpstr>Roboto Slab Black</vt:lpstr>
      <vt:lpstr>Source Sans Pro</vt:lpstr>
      <vt:lpstr>Tahoma</vt:lpstr>
      <vt:lpstr>Times New Roman</vt:lpstr>
      <vt:lpstr>Titillium</vt:lpstr>
      <vt:lpstr>Titillium Bd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Francy</dc:creator>
  <cp:lastModifiedBy>admin</cp:lastModifiedBy>
  <cp:revision>124</cp:revision>
  <dcterms:created xsi:type="dcterms:W3CDTF">2020-06-25T08:30:49Z</dcterms:created>
  <dcterms:modified xsi:type="dcterms:W3CDTF">2023-12-12T08:20:56Z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0x01010034599E0EDA69624182D65E5C14D3EDBA</vt:lpwstr>
  </property>
</Properties>
</file>