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784" r:id="rId5"/>
    <p:sldId id="792" r:id="rId6"/>
    <p:sldId id="804" r:id="rId7"/>
    <p:sldId id="805" r:id="rId8"/>
    <p:sldId id="807" r:id="rId9"/>
    <p:sldId id="808" r:id="rId10"/>
    <p:sldId id="809" r:id="rId11"/>
    <p:sldId id="810" r:id="rId12"/>
    <p:sldId id="81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6C9662-6E71-1F1F-2A49-49B837CA3833}" name="MARIA ELENA MARTINOTTI" initials="" userId="S::mariaelena.martinotti@cnr.it::4a3ec7fe-2ceb-4c74-9653-c509d8dfcfb9" providerId="AD"/>
  <p188:author id="{F2FB208F-73A5-51EB-6065-572E7E673819}" name="PAOLO BRAICO" initials="PB" userId="S::paolo.braico@cnr.it::d69af999-3df0-4f17-a62c-b66b01abd90b" providerId="AD"/>
  <p188:author id="{34AA4EFF-97F5-D5F7-A571-47988FF2522D}" name="LUIGI MAZARI VILLANOVA" initials="LV" userId="S::luigi.mazarivillanova@cnr.it::a60b231b-1751-49ed-9222-58cae99d78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2C5C"/>
    <a:srgbClr val="DAE3F3"/>
    <a:srgbClr val="FFFFFF"/>
    <a:srgbClr val="1C01B5"/>
    <a:srgbClr val="0033CC"/>
    <a:srgbClr val="7898C9"/>
    <a:srgbClr val="154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0" autoAdjust="0"/>
    <p:restoredTop sz="85349" autoAdjust="0"/>
  </p:normalViewPr>
  <p:slideViewPr>
    <p:cSldViewPr snapToGrid="0">
      <p:cViewPr varScale="1">
        <p:scale>
          <a:sx n="52" d="100"/>
          <a:sy n="52" d="100"/>
        </p:scale>
        <p:origin x="1169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D1F43-F797-4F26-8077-9AED9140419F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01DD3-02A6-4C2F-817E-0FF5565BF75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8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2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1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85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8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6858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it-IT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72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5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01DD3-02A6-4C2F-817E-0FF5565BF7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577D3033-7776-6D9E-E378-109B6F3E2C1E}"/>
              </a:ext>
            </a:extLst>
          </p:cNvPr>
          <p:cNvGrpSpPr/>
          <p:nvPr userDrawn="1"/>
        </p:nvGrpSpPr>
        <p:grpSpPr>
          <a:xfrm>
            <a:off x="1157796" y="1758529"/>
            <a:ext cx="4486171" cy="2690793"/>
            <a:chOff x="1157796" y="1758529"/>
            <a:chExt cx="4486171" cy="2690793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622CC3B0-9624-EEBE-CD39-9C9A70CB08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443" b="54243"/>
            <a:stretch/>
          </p:blipFill>
          <p:spPr>
            <a:xfrm>
              <a:off x="1157796" y="1758529"/>
              <a:ext cx="4486171" cy="2690793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16E1BCA-C9EE-53F5-44A6-D13D660FC19F}"/>
                </a:ext>
              </a:extLst>
            </p:cNvPr>
            <p:cNvSpPr txBox="1"/>
            <p:nvPr userDrawn="1"/>
          </p:nvSpPr>
          <p:spPr>
            <a:xfrm rot="1207535">
              <a:off x="2039490" y="3562841"/>
              <a:ext cx="135485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8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modified after Mignan 2013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982F7050-319D-561B-1069-7ABBAEBC9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756" b="1377"/>
          <a:stretch/>
        </p:blipFill>
        <p:spPr>
          <a:xfrm>
            <a:off x="6002125" y="1336865"/>
            <a:ext cx="4939388" cy="299704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DBF2AA9-D475-00FF-40EF-B9BFB39F223B}"/>
              </a:ext>
            </a:extLst>
          </p:cNvPr>
          <p:cNvSpPr/>
          <p:nvPr userDrawn="1"/>
        </p:nvSpPr>
        <p:spPr>
          <a:xfrm>
            <a:off x="0" y="587229"/>
            <a:ext cx="12192000" cy="939567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E77831-9B15-EB16-D91C-3C1F8D6B57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3" y="708870"/>
            <a:ext cx="3000298" cy="6518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D97B92-56E2-2A60-9772-7301E5A77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/>
          <a:stretch/>
        </p:blipFill>
        <p:spPr>
          <a:xfrm>
            <a:off x="3881926" y="621791"/>
            <a:ext cx="5746750" cy="905005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5A8DF21-F21C-8B49-353B-32E414805207}"/>
              </a:ext>
            </a:extLst>
          </p:cNvPr>
          <p:cNvCxnSpPr/>
          <p:nvPr userDrawn="1"/>
        </p:nvCxnSpPr>
        <p:spPr>
          <a:xfrm>
            <a:off x="3729038" y="708870"/>
            <a:ext cx="0" cy="65183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908AA3-9092-4D49-904B-BF00CA80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F02FCF-3FDD-4509-B7B9-F8421F70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517DA4-78C4-45DF-B719-EB1FF4D4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5D952E-AE5D-A2B7-BE78-871AFBE2C03F}"/>
              </a:ext>
            </a:extLst>
          </p:cNvPr>
          <p:cNvSpPr/>
          <p:nvPr userDrawn="1"/>
        </p:nvSpPr>
        <p:spPr>
          <a:xfrm>
            <a:off x="0" y="4001549"/>
            <a:ext cx="12192000" cy="2147581"/>
          </a:xfrm>
          <a:prstGeom prst="rect">
            <a:avLst/>
          </a:prstGeom>
          <a:solidFill>
            <a:srgbClr val="0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160CE0-EABE-9534-F3AC-FB6B67E2EDBD}"/>
              </a:ext>
            </a:extLst>
          </p:cNvPr>
          <p:cNvSpPr/>
          <p:nvPr userDrawn="1"/>
        </p:nvSpPr>
        <p:spPr>
          <a:xfrm>
            <a:off x="359629" y="5656308"/>
            <a:ext cx="5616603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Conferenza annuale di Dipartimento</a:t>
            </a:r>
            <a:r>
              <a:rPr lang="it-IT" altLang="it-IT" sz="2000" b="1" dirty="0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 12/12/2023</a:t>
            </a:r>
          </a:p>
        </p:txBody>
      </p:sp>
    </p:spTree>
    <p:extLst>
      <p:ext uri="{BB962C8B-B14F-4D97-AF65-F5344CB8AC3E}">
        <p14:creationId xmlns:p14="http://schemas.microsoft.com/office/powerpoint/2010/main" val="409077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117A0D-EE69-9B6B-7700-C47B56DE7D30}"/>
              </a:ext>
            </a:extLst>
          </p:cNvPr>
          <p:cNvSpPr/>
          <p:nvPr userDrawn="1"/>
        </p:nvSpPr>
        <p:spPr>
          <a:xfrm>
            <a:off x="0" y="208485"/>
            <a:ext cx="12192000" cy="8125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testo, logo&#10;&#10;Descrizione generata automaticamente">
            <a:extLst>
              <a:ext uri="{FF2B5EF4-FFF2-40B4-BE49-F238E27FC236}">
                <a16:creationId xmlns:a16="http://schemas.microsoft.com/office/drawing/2014/main" id="{F15B7740-636F-4291-2553-D3054D619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82" y="6066162"/>
            <a:ext cx="124460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AB585CD-1E4F-4399-859B-71EE051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5C757A-79BC-4713-BFC0-242D658D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12E63E-269F-4AD1-8F52-13F13DD0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405E2-2C2C-45E4-BDD5-7A4DB534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F977C-05A2-46DD-BB27-DBA5BCE12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506E92-E34F-4FF6-AEB3-72E5A25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5E9D-6408-47CD-AD8B-3641A5AD639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39216-3526-4CE1-94F9-AE5C922A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20EA78-0D11-4C8B-A24C-6E702C5D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1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F17D87-77FA-4EE3-B191-70D226D74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3122BD-1AF0-44F0-B63C-D3698244C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17FB80-9F91-4BA2-840E-D8027B989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75E9D-6408-47CD-AD8B-3641A5AD639A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9481F6-8AAA-449A-8E54-DF8A02B28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A63D70-08DB-495C-938B-E1CCD7718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EB81F-4DFB-4028-A191-72B91FC75F5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3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60B59AE-F832-FBCA-1C88-74955A1C579C}"/>
              </a:ext>
            </a:extLst>
          </p:cNvPr>
          <p:cNvSpPr/>
          <p:nvPr/>
        </p:nvSpPr>
        <p:spPr>
          <a:xfrm>
            <a:off x="1274229" y="4045122"/>
            <a:ext cx="9643542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5000" b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Gruppo di Lavoro Multirischio</a:t>
            </a:r>
          </a:p>
          <a:p>
            <a:pPr algn="ctr">
              <a:spcBef>
                <a:spcPct val="0"/>
              </a:spcBef>
            </a:pPr>
            <a:r>
              <a:rPr lang="it-IT" altLang="it-IT" sz="3800" b="1">
                <a:solidFill>
                  <a:schemeClr val="bg1"/>
                </a:solidFill>
                <a:latin typeface="Source Sans Pro"/>
                <a:ea typeface="Roboto"/>
                <a:cs typeface="Tahoma"/>
              </a:rPr>
              <a:t>Navigare nella Complessità</a:t>
            </a:r>
            <a:endParaRPr lang="it-IT" altLang="it-IT" sz="3800" b="1" dirty="0">
              <a:solidFill>
                <a:schemeClr val="bg1"/>
              </a:solidFill>
              <a:latin typeface="Source Sans Pro"/>
              <a:ea typeface="Roboto"/>
              <a:cs typeface="Tahoma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F7CD0F5-F4F9-C056-3361-ABE302EDD7D1}"/>
              </a:ext>
            </a:extLst>
          </p:cNvPr>
          <p:cNvSpPr/>
          <p:nvPr/>
        </p:nvSpPr>
        <p:spPr>
          <a:xfrm>
            <a:off x="4664279" y="5656308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it-IT" altLang="it-IT" sz="2000" b="1" dirty="0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A </a:t>
            </a:r>
            <a:r>
              <a:rPr lang="it-IT" altLang="it-IT" sz="2000" b="1">
                <a:solidFill>
                  <a:schemeClr val="bg1"/>
                </a:solidFill>
                <a:latin typeface="Source Sans Pro" panose="020B0503030403020204" pitchFamily="34" charset="0"/>
                <a:ea typeface="Roboto" pitchFamily="2" charset="0"/>
                <a:cs typeface="Tahoma" panose="020B0604030504040204" pitchFamily="34" charset="0"/>
              </a:rPr>
              <a:t>cura del Gruppo di Lavoro Multirischio</a:t>
            </a:r>
            <a:endParaRPr lang="it-IT" altLang="it-IT" sz="2000" dirty="0">
              <a:solidFill>
                <a:schemeClr val="bg1"/>
              </a:solidFill>
              <a:latin typeface="Source Sans Pro" panose="020B0503030403020204" pitchFamily="34" charset="0"/>
              <a:ea typeface="Roboto" pitchFamily="2" charset="0"/>
              <a:cs typeface="Tahoma" panose="020B060403050404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703091-0D40-58EE-4893-A19CB7FB9B0F}"/>
              </a:ext>
            </a:extLst>
          </p:cNvPr>
          <p:cNvSpPr txBox="1"/>
          <p:nvPr/>
        </p:nvSpPr>
        <p:spPr>
          <a:xfrm>
            <a:off x="3048000" y="61902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>
                <a:solidFill>
                  <a:schemeClr val="accent1">
                    <a:lumMod val="75000"/>
                  </a:schemeClr>
                </a:solidFill>
              </a:rPr>
              <a:t>multirisk@cnr.it</a:t>
            </a:r>
          </a:p>
        </p:txBody>
      </p:sp>
    </p:spTree>
    <p:extLst>
      <p:ext uri="{BB962C8B-B14F-4D97-AF65-F5344CB8AC3E}">
        <p14:creationId xmlns:p14="http://schemas.microsoft.com/office/powerpoint/2010/main" val="422544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Domanda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CD3D9CD5-41DB-E539-AE0A-9337B85237B4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Eruzione del Tambora del 1815</a:t>
            </a:r>
            <a:endParaRPr lang="it-IT" sz="3000" b="1" dirty="0">
              <a:solidFill>
                <a:srgbClr val="002060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C4B6222-90CC-080E-B2D1-CD2E9BF7BD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4C5EA7-7F0C-087F-53E8-25CEAF0F0190}"/>
              </a:ext>
            </a:extLst>
          </p:cNvPr>
          <p:cNvSpPr txBox="1"/>
          <p:nvPr/>
        </p:nvSpPr>
        <p:spPr>
          <a:xfrm>
            <a:off x="638735" y="1771205"/>
            <a:ext cx="1132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/>
              <a:t>L’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eruzione</a:t>
            </a:r>
            <a:r>
              <a:rPr lang="it-IT" sz="2400"/>
              <a:t> del vulcano Tambora, in Indonesia, è stata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la più potente mai registrata in epoca storica</a:t>
            </a:r>
            <a:r>
              <a:rPr lang="it-IT" sz="2400"/>
              <a:t>, causando oltre 115.000 morti.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/>
              <a:t>L’eruzione del Tambora ha provocato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sconvolgimenti climatici e sociali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a livello globale</a:t>
            </a:r>
            <a:r>
              <a:rPr lang="it-IT" sz="240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/>
              <a:t>L’alterazione dell'ecologia microbica causata dall’eruzione ha dato origine a un nuovo e letale ceppo di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colera</a:t>
            </a:r>
            <a:r>
              <a:rPr lang="it-IT" sz="2400"/>
              <a:t>, che si è diffuso a livello globale nei decenni a venire, causando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decine di milioni di vittime</a:t>
            </a:r>
            <a:r>
              <a:rPr lang="it-IT" sz="2400"/>
              <a:t>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8B99A57-B63E-8198-ADC8-9CD9FFC68E30}"/>
              </a:ext>
            </a:extLst>
          </p:cNvPr>
          <p:cNvGrpSpPr/>
          <p:nvPr/>
        </p:nvGrpSpPr>
        <p:grpSpPr>
          <a:xfrm>
            <a:off x="4464939" y="4146435"/>
            <a:ext cx="4702594" cy="2523906"/>
            <a:chOff x="4439250" y="4213341"/>
            <a:chExt cx="4702594" cy="2523906"/>
          </a:xfrm>
        </p:grpSpPr>
        <p:pic>
          <p:nvPicPr>
            <p:cNvPr id="8" name="Immagine 7" descr="Immagine che contiene dipinto, aria aperta, barca, disegno&#10;&#10;Descrizione generata automaticamente">
              <a:extLst>
                <a:ext uri="{FF2B5EF4-FFF2-40B4-BE49-F238E27FC236}">
                  <a16:creationId xmlns:a16="http://schemas.microsoft.com/office/drawing/2014/main" id="{8F74DE26-F963-7306-182A-07E515830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761" y="4213341"/>
              <a:ext cx="4614083" cy="2252970"/>
            </a:xfrm>
            <a:prstGeom prst="rect">
              <a:avLst/>
            </a:prstGeom>
          </p:spPr>
        </p:pic>
        <p:sp>
          <p:nvSpPr>
            <p:cNvPr id="9" name="Titolo 1">
              <a:extLst>
                <a:ext uri="{FF2B5EF4-FFF2-40B4-BE49-F238E27FC236}">
                  <a16:creationId xmlns:a16="http://schemas.microsoft.com/office/drawing/2014/main" id="{595F089C-DE94-E8D7-F3F5-3E922DCBE5DC}"/>
                </a:ext>
              </a:extLst>
            </p:cNvPr>
            <p:cNvSpPr txBox="1"/>
            <p:nvPr/>
          </p:nvSpPr>
          <p:spPr>
            <a:xfrm>
              <a:off x="4439250" y="6469527"/>
              <a:ext cx="2900083" cy="26772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/>
                <a:t>“Chichester Canal” by J.M.W. Turner, 1828</a:t>
              </a:r>
              <a:endParaRPr lang="it-IT" sz="1200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D7DDB91-B035-2BCB-252A-E48DA6A1E22C}"/>
              </a:ext>
            </a:extLst>
          </p:cNvPr>
          <p:cNvGrpSpPr/>
          <p:nvPr/>
        </p:nvGrpSpPr>
        <p:grpSpPr>
          <a:xfrm>
            <a:off x="147448" y="4151522"/>
            <a:ext cx="4022777" cy="2250470"/>
            <a:chOff x="147448" y="4218428"/>
            <a:chExt cx="4022777" cy="2250470"/>
          </a:xfrm>
        </p:grpSpPr>
        <p:pic>
          <p:nvPicPr>
            <p:cNvPr id="6" name="Immagine 5" descr="Immagine che contiene nuvola, montagna, natura, cielo&#10;&#10;Descrizione generata automaticamente">
              <a:extLst>
                <a:ext uri="{FF2B5EF4-FFF2-40B4-BE49-F238E27FC236}">
                  <a16:creationId xmlns:a16="http://schemas.microsoft.com/office/drawing/2014/main" id="{1EB98E71-C022-813E-D39D-18825833E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24" y="4218428"/>
              <a:ext cx="3927801" cy="1990751"/>
            </a:xfrm>
            <a:prstGeom prst="rect">
              <a:avLst/>
            </a:prstGeom>
          </p:spPr>
        </p:pic>
        <p:sp>
          <p:nvSpPr>
            <p:cNvPr id="16" name="Titolo 1">
              <a:extLst>
                <a:ext uri="{FF2B5EF4-FFF2-40B4-BE49-F238E27FC236}">
                  <a16:creationId xmlns:a16="http://schemas.microsoft.com/office/drawing/2014/main" id="{38A9A03F-3601-9DBB-9D62-B91B977F126C}"/>
                </a:ext>
              </a:extLst>
            </p:cNvPr>
            <p:cNvSpPr txBox="1"/>
            <p:nvPr/>
          </p:nvSpPr>
          <p:spPr>
            <a:xfrm>
              <a:off x="147448" y="6201178"/>
              <a:ext cx="2900083" cy="26772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/>
                <a:t>Il volcano Tambora oggi</a:t>
              </a:r>
              <a:endParaRPr lang="it-IT" sz="1200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endParaRP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07727FD-6FE9-9AD1-505C-9FE3C109E40E}"/>
              </a:ext>
            </a:extLst>
          </p:cNvPr>
          <p:cNvGrpSpPr/>
          <p:nvPr/>
        </p:nvGrpSpPr>
        <p:grpSpPr>
          <a:xfrm>
            <a:off x="9512830" y="3843679"/>
            <a:ext cx="2392208" cy="2181604"/>
            <a:chOff x="9448797" y="3910585"/>
            <a:chExt cx="2392208" cy="2181604"/>
          </a:xfrm>
        </p:grpSpPr>
        <p:pic>
          <p:nvPicPr>
            <p:cNvPr id="15" name="Immagine 14" descr="Immagine che contiene schizzo, bianco e nero, terreno, strumento&#10;&#10;Descrizione generata automaticamente">
              <a:extLst>
                <a:ext uri="{FF2B5EF4-FFF2-40B4-BE49-F238E27FC236}">
                  <a16:creationId xmlns:a16="http://schemas.microsoft.com/office/drawing/2014/main" id="{7A9D330E-A379-3094-B35A-C3E991A37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380" y="3910585"/>
              <a:ext cx="2341624" cy="1910552"/>
            </a:xfrm>
            <a:prstGeom prst="rect">
              <a:avLst/>
            </a:prstGeom>
          </p:spPr>
        </p:pic>
        <p:sp>
          <p:nvSpPr>
            <p:cNvPr id="17" name="Titolo 1">
              <a:extLst>
                <a:ext uri="{FF2B5EF4-FFF2-40B4-BE49-F238E27FC236}">
                  <a16:creationId xmlns:a16="http://schemas.microsoft.com/office/drawing/2014/main" id="{35EFB419-BC58-F5C7-ED49-A6162AED6E29}"/>
                </a:ext>
              </a:extLst>
            </p:cNvPr>
            <p:cNvSpPr txBox="1"/>
            <p:nvPr/>
          </p:nvSpPr>
          <p:spPr>
            <a:xfrm>
              <a:off x="9448797" y="5820398"/>
              <a:ext cx="2392208" cy="27179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i="1"/>
                <a:t>Vibrio cholerae</a:t>
              </a:r>
              <a:endParaRPr lang="it-IT" sz="1200" i="1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72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6" y="445791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domanda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2A8A63-04C5-2E24-67DB-2BA70F2525F8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7571537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Uragano katrina del 2005</a:t>
            </a:r>
            <a:endParaRPr lang="it-IT" sz="3000" b="1" dirty="0">
              <a:solidFill>
                <a:srgbClr val="002060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0D74F11-AC30-BC01-92A5-4E4228E7B9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A1CC6D-D527-62BB-67C4-E8D2F230BE67}"/>
              </a:ext>
            </a:extLst>
          </p:cNvPr>
          <p:cNvSpPr txBox="1"/>
          <p:nvPr/>
        </p:nvSpPr>
        <p:spPr>
          <a:xfrm>
            <a:off x="638736" y="1771205"/>
            <a:ext cx="110265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Tra i cinque uragani più gravi della storia degli Stati Uniti</a:t>
            </a:r>
            <a:r>
              <a:rPr lang="it-IT" sz="2400"/>
              <a:t>,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/>
              <a:t>con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oltre 1.800 morti </a:t>
            </a:r>
            <a:r>
              <a:rPr lang="it-IT" sz="2400"/>
              <a:t>e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danni </a:t>
            </a:r>
            <a:r>
              <a:rPr lang="it-IT" sz="2400"/>
              <a:t>stimati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/>
              <a:t>superiori a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81 miliardi di dollari</a:t>
            </a:r>
            <a:r>
              <a:rPr lang="it-IT" sz="240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Evento NaTech</a:t>
            </a:r>
            <a:r>
              <a:rPr lang="it-IT" sz="2400"/>
              <a:t>: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danni</a:t>
            </a:r>
            <a:r>
              <a:rPr lang="it-IT" sz="2400"/>
              <a:t> alle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raffinerie</a:t>
            </a:r>
            <a:r>
              <a:rPr lang="it-IT" sz="2400"/>
              <a:t> di petrolio e agli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impianti chimici</a:t>
            </a:r>
            <a:r>
              <a:rPr lang="it-IT" sz="2400"/>
              <a:t>, con conseguente rilascio di materiali pericolosi.</a:t>
            </a:r>
            <a:endParaRPr lang="it-IT"/>
          </a:p>
        </p:txBody>
      </p:sp>
      <p:pic>
        <p:nvPicPr>
          <p:cNvPr id="7" name="Immagine 6" descr="Immagine che contiene persona, vestiti, aria aperta, cielo&#10;&#10;Descrizione generata automaticamente">
            <a:extLst>
              <a:ext uri="{FF2B5EF4-FFF2-40B4-BE49-F238E27FC236}">
                <a16:creationId xmlns:a16="http://schemas.microsoft.com/office/drawing/2014/main" id="{ACF69BF0-D1F5-A9D9-6F92-C34EB27DC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08" y="3552228"/>
            <a:ext cx="4259269" cy="2815377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91B123C-DEA4-A4E3-CE6F-CEA6EF12F7A7}"/>
              </a:ext>
            </a:extLst>
          </p:cNvPr>
          <p:cNvGrpSpPr/>
          <p:nvPr/>
        </p:nvGrpSpPr>
        <p:grpSpPr>
          <a:xfrm>
            <a:off x="141710" y="3552228"/>
            <a:ext cx="4410834" cy="2719205"/>
            <a:chOff x="141710" y="3596832"/>
            <a:chExt cx="4410834" cy="2719205"/>
          </a:xfrm>
        </p:grpSpPr>
        <p:pic>
          <p:nvPicPr>
            <p:cNvPr id="9" name="Immagine 8" descr="Immagine che contiene edificio, Aerofotogrammetria, Vista aerea, aria aperta&#10;&#10;Descrizione generata automaticamente">
              <a:extLst>
                <a:ext uri="{FF2B5EF4-FFF2-40B4-BE49-F238E27FC236}">
                  <a16:creationId xmlns:a16="http://schemas.microsoft.com/office/drawing/2014/main" id="{8EB44459-CFD2-B1AC-069D-FCD1F34E9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25" y="3596832"/>
              <a:ext cx="4310119" cy="2426597"/>
            </a:xfrm>
            <a:prstGeom prst="rect">
              <a:avLst/>
            </a:prstGeom>
          </p:spPr>
        </p:pic>
        <p:sp>
          <p:nvSpPr>
            <p:cNvPr id="10" name="Titolo 1">
              <a:extLst>
                <a:ext uri="{FF2B5EF4-FFF2-40B4-BE49-F238E27FC236}">
                  <a16:creationId xmlns:a16="http://schemas.microsoft.com/office/drawing/2014/main" id="{58C818E4-3989-3A29-ABBF-1314CC47A076}"/>
                </a:ext>
              </a:extLst>
            </p:cNvPr>
            <p:cNvSpPr txBox="1"/>
            <p:nvPr/>
          </p:nvSpPr>
          <p:spPr>
            <a:xfrm>
              <a:off x="141710" y="6048317"/>
              <a:ext cx="2900083" cy="267720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/>
                <a:t>Inondazioni causate da Katrina a New Orleans</a:t>
              </a:r>
              <a:endParaRPr lang="it-IT" sz="1200" dirty="0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endParaRPr>
            </a:p>
          </p:txBody>
        </p:sp>
      </p:grpSp>
      <p:pic>
        <p:nvPicPr>
          <p:cNvPr id="12" name="Immagine 11" descr="Immagine che contiene aria aperta, albero, edificio, casa&#10;&#10;Descrizione generata automaticamente">
            <a:extLst>
              <a:ext uri="{FF2B5EF4-FFF2-40B4-BE49-F238E27FC236}">
                <a16:creationId xmlns:a16="http://schemas.microsoft.com/office/drawing/2014/main" id="{BB72B171-FD25-9A3B-E033-69A331B37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21338"/>
          <a:stretch/>
        </p:blipFill>
        <p:spPr>
          <a:xfrm>
            <a:off x="9380141" y="3100197"/>
            <a:ext cx="2482405" cy="27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34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domanda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BF912BE-F10A-FA32-BE71-F9EE73BB6A8F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Terremoto di Tōhoku e disastro di Fukushima del 2011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4F7D668-EE1F-3F82-C3B3-19ECEC50A6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2E746B-ADC0-6D46-5F9C-3B64561E2464}"/>
              </a:ext>
            </a:extLst>
          </p:cNvPr>
          <p:cNvSpPr txBox="1"/>
          <p:nvPr/>
        </p:nvSpPr>
        <p:spPr>
          <a:xfrm>
            <a:off x="638736" y="1771205"/>
            <a:ext cx="110265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Terremoto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di magnitudo 9.0 </a:t>
            </a:r>
            <a:r>
              <a:rPr lang="it-IT" sz="2400"/>
              <a:t>e conseguente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tsunami</a:t>
            </a:r>
            <a:r>
              <a:rPr lang="it-IT" sz="2400"/>
              <a:t>, che hanno causato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oltre 19.000 vittime</a:t>
            </a:r>
            <a:r>
              <a:rPr lang="it-IT" sz="240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/>
              <a:t>È stato il terremoto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più potente mai registrato in Giappone </a:t>
            </a:r>
            <a:r>
              <a:rPr lang="it-IT" sz="2400"/>
              <a:t>e il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quarto più potente registrato al mondo </a:t>
            </a:r>
            <a:r>
              <a:rPr lang="it-IT" sz="2400"/>
              <a:t>dall'inizio della sismografia moderna nel 1900.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Evento NaTech</a:t>
            </a:r>
            <a:r>
              <a:rPr lang="it-IT" sz="2400"/>
              <a:t>: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fusione di reattori nucleari </a:t>
            </a:r>
            <a:r>
              <a:rPr lang="it-IT" sz="2400"/>
              <a:t>della centrale di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Fukushima</a:t>
            </a:r>
            <a:r>
              <a:rPr lang="it-IT" sz="2400"/>
              <a:t>, con rilascio di materiali radioattivi.</a:t>
            </a:r>
            <a:endParaRPr lang="it-IT"/>
          </a:p>
        </p:txBody>
      </p:sp>
      <p:pic>
        <p:nvPicPr>
          <p:cNvPr id="7" name="Immagine 6" descr="Immagine che contiene aria aperta, veicolo, terreno, acqua&#10;&#10;Descrizione generata automaticamente">
            <a:extLst>
              <a:ext uri="{FF2B5EF4-FFF2-40B4-BE49-F238E27FC236}">
                <a16:creationId xmlns:a16="http://schemas.microsoft.com/office/drawing/2014/main" id="{064C595F-7C8C-AE07-57AB-2F6247546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4157586"/>
            <a:ext cx="3279362" cy="2178084"/>
          </a:xfrm>
          <a:prstGeom prst="rect">
            <a:avLst/>
          </a:prstGeom>
        </p:spPr>
      </p:pic>
      <p:pic>
        <p:nvPicPr>
          <p:cNvPr id="11" name="Immagine 10" descr="Immagine che contiene aria aperta, edificio, barca, inquinamento&#10;&#10;Descrizione generata automaticamente">
            <a:extLst>
              <a:ext uri="{FF2B5EF4-FFF2-40B4-BE49-F238E27FC236}">
                <a16:creationId xmlns:a16="http://schemas.microsoft.com/office/drawing/2014/main" id="{C03500CF-DC87-3C59-B0B1-ACA421347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21" y="4178398"/>
            <a:ext cx="3744739" cy="2490018"/>
          </a:xfrm>
          <a:prstGeom prst="rect">
            <a:avLst/>
          </a:prstGeom>
        </p:spPr>
      </p:pic>
      <p:pic>
        <p:nvPicPr>
          <p:cNvPr id="13" name="Immagine 12" descr="Immagine che contiene cielo, aria aperta, nave, trasporto&#10;&#10;Descrizione generata automaticamente">
            <a:extLst>
              <a:ext uri="{FF2B5EF4-FFF2-40B4-BE49-F238E27FC236}">
                <a16:creationId xmlns:a16="http://schemas.microsoft.com/office/drawing/2014/main" id="{3A91CAEF-BB72-0371-1A2F-B5E3F569D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78" y="3870132"/>
            <a:ext cx="3021746" cy="21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3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80E2A6-8F96-74D5-55A1-D5CDFB64457F}"/>
              </a:ext>
            </a:extLst>
          </p:cNvPr>
          <p:cNvSpPr txBox="1"/>
          <p:nvPr/>
        </p:nvSpPr>
        <p:spPr>
          <a:xfrm>
            <a:off x="327465" y="1591152"/>
            <a:ext cx="112107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Trattare i pericoli in modo indipendente può indurre a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sottostimare il rischio </a:t>
            </a:r>
            <a:r>
              <a:rPr lang="it-IT" sz="2400"/>
              <a:t>e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portare a decisioni che aumentano la vulnerabilità o l'esposizione ad altri pericoli</a:t>
            </a:r>
            <a:r>
              <a:rPr lang="it-IT" sz="2400"/>
              <a:t>. In tal senso, è necessario sviluppare nuove strategie per la mitigazione, la pianificazione e l’intervento in caso di eventi combinati o di effetti a cascata.</a:t>
            </a:r>
          </a:p>
          <a:p>
            <a:r>
              <a:rPr lang="it-IT" sz="2400"/>
              <a:t>Purtroppo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esistono ancora grandi lacune di conoscenza da colmare per quanto riguarda la valutazione dei rischi ambientali e dei loro effetti combinati.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899F50-220D-3304-DB08-858A5243E26A}"/>
              </a:ext>
            </a:extLst>
          </p:cNvPr>
          <p:cNvSpPr txBox="1"/>
          <p:nvPr/>
        </p:nvSpPr>
        <p:spPr>
          <a:xfrm>
            <a:off x="327465" y="4370624"/>
            <a:ext cx="11332792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400" b="1" i="1">
                <a:solidFill>
                  <a:schemeClr val="accent1">
                    <a:lumMod val="75000"/>
                  </a:schemeClr>
                </a:solidFill>
              </a:rPr>
              <a:t>Sendai Framework for Disaster Risk Reduction. </a:t>
            </a:r>
            <a:r>
              <a:rPr lang="en-US" sz="2400" i="1">
                <a:solidFill>
                  <a:schemeClr val="accent1">
                    <a:lumMod val="75000"/>
                  </a:schemeClr>
                </a:solidFill>
              </a:rPr>
              <a:t>Priority 4</a:t>
            </a:r>
            <a:r>
              <a:rPr lang="en-US" sz="2400" i="1"/>
              <a:t>. Enhancing disaster preparedness for effective response and to “Build Back Better” in recovery, rehabilitation and reconstruction</a:t>
            </a:r>
            <a:r>
              <a:rPr lang="en-US" sz="2400"/>
              <a:t>.</a:t>
            </a:r>
            <a:endParaRPr lang="it-IT" sz="2400"/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n-US" sz="2400" b="1" i="1">
                <a:solidFill>
                  <a:schemeClr val="accent1">
                    <a:lumMod val="75000"/>
                  </a:schemeClr>
                </a:solidFill>
              </a:rPr>
              <a:t>2030 Agenda for Sustainable Development.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SDG 11</a:t>
            </a:r>
            <a:r>
              <a:rPr lang="en-US" sz="2400"/>
              <a:t>. </a:t>
            </a:r>
            <a:r>
              <a:rPr lang="en-US" sz="2400" i="1"/>
              <a:t>Sustainable Cities and Communities;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SDG 13</a:t>
            </a:r>
            <a:r>
              <a:rPr lang="en-US" sz="2400"/>
              <a:t>. </a:t>
            </a:r>
            <a:r>
              <a:rPr lang="en-US" sz="2400" i="1"/>
              <a:t>Climate Action;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SDG 15</a:t>
            </a:r>
            <a:r>
              <a:rPr lang="en-US" sz="2400"/>
              <a:t>. </a:t>
            </a:r>
            <a:r>
              <a:rPr lang="en-US" sz="2400" i="1"/>
              <a:t>Life on Land;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SDG 17</a:t>
            </a:r>
            <a:r>
              <a:rPr lang="en-US" sz="2400"/>
              <a:t>. </a:t>
            </a:r>
            <a:r>
              <a:rPr lang="en-US" sz="2400" i="1"/>
              <a:t>Partnerships for the goals.</a:t>
            </a:r>
            <a:endParaRPr lang="it-IT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domanda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56312A9-2747-4888-ADA6-9B511AB215DC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problema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7DB456-8E3F-6410-CCD4-18754D85EE28}"/>
              </a:ext>
            </a:extLst>
          </p:cNvPr>
          <p:cNvSpPr txBox="1">
            <a:spLocks/>
          </p:cNvSpPr>
          <p:nvPr/>
        </p:nvSpPr>
        <p:spPr>
          <a:xfrm>
            <a:off x="242425" y="4027014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contesto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72E86DC-B73A-C14A-6C5C-A1AEE66592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7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risposta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701D58-A9E8-E0FE-649D-C31EB748AA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222501-C71A-703C-650E-9AB798AD203E}"/>
              </a:ext>
            </a:extLst>
          </p:cNvPr>
          <p:cNvSpPr txBox="1"/>
          <p:nvPr/>
        </p:nvSpPr>
        <p:spPr>
          <a:xfrm>
            <a:off x="327465" y="1671235"/>
            <a:ext cx="1121079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400"/>
              <a:t>È la risposta del Dipartimento alla sfida posta dalla necessità di sviluppare conoscenza sui temi del multirischio: è il punto di aggregazione della comunità scientifica CNR che raccoglie la sfida di sviluppare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nuova conoscenza</a:t>
            </a:r>
            <a:r>
              <a:rPr lang="it-IT" sz="2800" b="1"/>
              <a:t> </a:t>
            </a:r>
            <a:r>
              <a:rPr lang="it-IT" sz="2400"/>
              <a:t>sulla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valutazione degli impatti combinati dei rischi ambientali</a:t>
            </a:r>
            <a:r>
              <a:rPr lang="it-IT" sz="240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400"/>
              <a:t>Il Gruppo di Lavoro Multirischio, attraverso un approccio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transdisciplinare</a:t>
            </a:r>
            <a:r>
              <a:rPr lang="it-IT" sz="2400"/>
              <a:t>, si confronta con le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interconnessioni</a:t>
            </a:r>
            <a:r>
              <a:rPr lang="it-IT" sz="2400"/>
              <a:t> che sussistono tra clima, aria/acqua/suolo, ambiente naturale e costruito (incluso il patrimonio culturale), biodiversità, salute. </a:t>
            </a:r>
          </a:p>
          <a:p>
            <a:pPr>
              <a:spcBef>
                <a:spcPts val="1200"/>
              </a:spcBef>
            </a:pPr>
            <a:r>
              <a:rPr lang="it-IT" sz="2400"/>
              <a:t>Il Gruppo di Lavoro Multirischio contribuisce allo sviluppo di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nuove strategie </a:t>
            </a:r>
            <a:r>
              <a:rPr lang="it-IT" sz="2400"/>
              <a:t>e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strumenti</a:t>
            </a:r>
            <a:r>
              <a:rPr lang="it-IT" sz="2400"/>
              <a:t> diretti a valutare la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capacità di risposta istantanea e ritardata </a:t>
            </a:r>
            <a:r>
              <a:rPr lang="it-IT" sz="2400"/>
              <a:t>(resilienza) dei sistemi naturali e di quelli antropici con alta concentrazione di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asset strategici</a:t>
            </a:r>
            <a:r>
              <a:rPr lang="it-IT" sz="2400"/>
              <a:t>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D373FCA-9086-6765-43A1-C81BF421A705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Il gruppo di lavoro multirischio</a:t>
            </a:r>
          </a:p>
        </p:txBody>
      </p:sp>
    </p:spTree>
    <p:extLst>
      <p:ext uri="{BB962C8B-B14F-4D97-AF65-F5344CB8AC3E}">
        <p14:creationId xmlns:p14="http://schemas.microsoft.com/office/powerpoint/2010/main" val="324707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risposta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56312A9-2747-4888-ADA6-9B511AB215DC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Riferimento scientifico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7DB456-8E3F-6410-CCD4-18754D85EE28}"/>
              </a:ext>
            </a:extLst>
          </p:cNvPr>
          <p:cNvSpPr txBox="1">
            <a:spLocks/>
          </p:cNvSpPr>
          <p:nvPr/>
        </p:nvSpPr>
        <p:spPr>
          <a:xfrm>
            <a:off x="242425" y="3514306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Riferimento per gli </a:t>
            </a:r>
            <a:r>
              <a:rPr lang="it-IT" sz="3000" b="1" i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stakeholder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EB17B69-6E95-320F-A595-58DFFB6CE3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BA1507-3A53-0841-2C57-A436158FE155}"/>
              </a:ext>
            </a:extLst>
          </p:cNvPr>
          <p:cNvSpPr txBox="1"/>
          <p:nvPr/>
        </p:nvSpPr>
        <p:spPr>
          <a:xfrm>
            <a:off x="317241" y="3853248"/>
            <a:ext cx="1116486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Nel medio termine, il Gruppo di Lavoro Multirischio potrà costituire il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riferimento per gli </a:t>
            </a:r>
            <a:r>
              <a:rPr lang="it-IT" sz="2800" b="1" i="1">
                <a:solidFill>
                  <a:schemeClr val="accent1">
                    <a:lumMod val="75000"/>
                  </a:schemeClr>
                </a:solidFill>
              </a:rPr>
              <a:t>stakeholder</a:t>
            </a:r>
            <a:r>
              <a:rPr lang="it-IT" sz="2400"/>
              <a:t>, attraverso lo sviluppo di strumenti operativi per supportare: i) i processi decisionali dei soggetti coinvolti nella pianificazione e nella programmazione; ii) una nuova legislazione per la protezione della salute pubblica, in caso di rischio ambientale da inquinamento; iii) la sicurezza della rete infrastrutturale; iv) nuovi sistemi di gestione delle emergenze; v) la comunicazione del rischio ai cittadini.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1F12F3-27C6-753F-714F-BDDAD87AF31D}"/>
              </a:ext>
            </a:extLst>
          </p:cNvPr>
          <p:cNvSpPr txBox="1"/>
          <p:nvPr/>
        </p:nvSpPr>
        <p:spPr>
          <a:xfrm>
            <a:off x="317241" y="1608711"/>
            <a:ext cx="111648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Il Gruppo di Lavoro Multirischio costituirà i) il punto di aggregazione della comunità scientifica CNR dove favorire l’azione sinergica dei gruppi di ricerca, ii) il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riferimento scientifico </a:t>
            </a:r>
            <a:r>
              <a:rPr lang="it-IT" sz="2400"/>
              <a:t>per sviluppare nuova conoscenza nei campi dalla valutazione e della mitigazione dei rischi naturali, in una prospettiva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multirischio</a:t>
            </a:r>
            <a:r>
              <a:rPr lang="it-IT" sz="2400"/>
              <a:t> e </a:t>
            </a:r>
            <a:r>
              <a:rPr lang="it-IT" sz="2800" b="1">
                <a:solidFill>
                  <a:schemeClr val="accent1">
                    <a:lumMod val="75000"/>
                  </a:schemeClr>
                </a:solidFill>
              </a:rPr>
              <a:t>multiscala</a:t>
            </a:r>
            <a:r>
              <a:rPr lang="it-IT" sz="2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908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proposta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56312A9-2747-4888-ADA6-9B511AB215DC}"/>
              </a:ext>
            </a:extLst>
          </p:cNvPr>
          <p:cNvSpPr txBox="1">
            <a:spLocks/>
          </p:cNvSpPr>
          <p:nvPr/>
        </p:nvSpPr>
        <p:spPr>
          <a:xfrm>
            <a:off x="242425" y="1243649"/>
            <a:ext cx="11949575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Hub di conoscenza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11A239-59E4-E87A-7802-FEF22DE258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8CA806-448A-2DFE-C3F2-09F9062078C6}"/>
              </a:ext>
            </a:extLst>
          </p:cNvPr>
          <p:cNvSpPr txBox="1"/>
          <p:nvPr/>
        </p:nvSpPr>
        <p:spPr>
          <a:xfrm>
            <a:off x="317241" y="1640549"/>
            <a:ext cx="1116486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L'azione del Gruppo di Lavoro Multirischio sfrutta le possibilità di convergenza tra Istituti complementari entro il DSSTTA ed è indirizzata a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sviluppare</a:t>
            </a:r>
            <a:r>
              <a:rPr lang="it-IT" sz="2400"/>
              <a:t> e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rafforzare</a:t>
            </a:r>
            <a:r>
              <a:rPr lang="it-IT" sz="2400"/>
              <a:t> la </a:t>
            </a:r>
            <a:r>
              <a:rPr lang="it-IT" sz="2400">
                <a:solidFill>
                  <a:schemeClr val="accent1">
                    <a:lumMod val="75000"/>
                  </a:schemeClr>
                </a:solidFill>
              </a:rPr>
              <a:t>collaborazione</a:t>
            </a:r>
            <a:r>
              <a:rPr lang="it-IT" sz="2400"/>
              <a:t> tra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Dipartimenti CNR</a:t>
            </a:r>
            <a:r>
              <a:rPr lang="it-IT" sz="2400"/>
              <a:t>,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Enti di Ricerca</a:t>
            </a:r>
            <a:r>
              <a:rPr lang="it-IT" sz="2400"/>
              <a:t> e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Università</a:t>
            </a:r>
            <a:r>
              <a:rPr lang="it-IT" sz="2400"/>
              <a:t> che vantano solide competenze nello studio dei rischi ambientali. </a:t>
            </a:r>
          </a:p>
          <a:p>
            <a:endParaRPr lang="it-IT" sz="1400"/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Dipartimenti CNR</a:t>
            </a:r>
            <a:r>
              <a:rPr lang="it-IT" sz="2400" b="1"/>
              <a:t> </a:t>
            </a:r>
            <a:r>
              <a:rPr lang="it-IT" sz="2400"/>
              <a:t>di riferimento</a:t>
            </a:r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DIITET</a:t>
            </a:r>
            <a:r>
              <a:rPr lang="it-IT" sz="2400"/>
              <a:t> - Ingegneria, ICT e Tecnologie per l'Energia e i Trasporti</a:t>
            </a:r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DSU</a:t>
            </a:r>
            <a:r>
              <a:rPr lang="it-IT" sz="2400"/>
              <a:t> - Scienze Umane e Sociali, Patrimonio Culturale</a:t>
            </a:r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DISBA</a:t>
            </a:r>
            <a:r>
              <a:rPr lang="it-IT" sz="2400"/>
              <a:t> - Scienze Bio-Agroalimentari</a:t>
            </a:r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DSB</a:t>
            </a:r>
            <a:r>
              <a:rPr lang="it-IT" sz="2400"/>
              <a:t> - Scienze Biomediche</a:t>
            </a:r>
          </a:p>
          <a:p>
            <a:endParaRPr lang="it-IT" sz="1400"/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Enti di ricerca </a:t>
            </a:r>
            <a:r>
              <a:rPr lang="it-IT" sz="2400"/>
              <a:t>di riferimento</a:t>
            </a:r>
          </a:p>
          <a:p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INGV</a:t>
            </a:r>
            <a:r>
              <a:rPr lang="it-IT" sz="2400"/>
              <a:t>,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OGS</a:t>
            </a:r>
            <a:r>
              <a:rPr lang="it-IT" sz="2400"/>
              <a:t>,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ISPRA</a:t>
            </a:r>
            <a:r>
              <a:rPr lang="it-IT" sz="2400"/>
              <a:t>, </a:t>
            </a:r>
            <a:r>
              <a:rPr lang="it-IT" sz="2400" b="1">
                <a:solidFill>
                  <a:schemeClr val="accent1">
                    <a:lumMod val="75000"/>
                  </a:schemeClr>
                </a:solidFill>
              </a:rPr>
              <a:t>ENEA</a:t>
            </a:r>
          </a:p>
        </p:txBody>
      </p:sp>
    </p:spTree>
    <p:extLst>
      <p:ext uri="{BB962C8B-B14F-4D97-AF65-F5344CB8AC3E}">
        <p14:creationId xmlns:p14="http://schemas.microsoft.com/office/powerpoint/2010/main" val="84030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A56312A9-2747-4888-ADA6-9B511AB215DC}"/>
              </a:ext>
            </a:extLst>
          </p:cNvPr>
          <p:cNvSpPr txBox="1">
            <a:spLocks/>
          </p:cNvSpPr>
          <p:nvPr/>
        </p:nvSpPr>
        <p:spPr>
          <a:xfrm>
            <a:off x="248771" y="1396076"/>
            <a:ext cx="11700804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rgbClr val="002060"/>
                </a:solidFill>
                <a:latin typeface="Source Sans Pro" panose="020B0503030403020204" pitchFamily="34" charset="0"/>
                <a:ea typeface="Roboto Slab Black" pitchFamily="2" charset="0"/>
              </a:rPr>
              <a:t>resity. </a:t>
            </a:r>
            <a:r>
              <a:rPr lang="en-US" sz="2800" cap="none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Strengthening the resilience of Mediterranean urban areas and infrastructures affected by multi-risks in a fast-changing world</a:t>
            </a:r>
            <a:endParaRPr lang="it-IT" sz="2800" cap="none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A477CB0-2C21-5EA5-92BA-8E57D0F02938}"/>
              </a:ext>
            </a:extLst>
          </p:cNvPr>
          <p:cNvSpPr txBox="1">
            <a:spLocks/>
          </p:cNvSpPr>
          <p:nvPr/>
        </p:nvSpPr>
        <p:spPr>
          <a:xfrm>
            <a:off x="242425" y="445791"/>
            <a:ext cx="11853203" cy="42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>
                <a:solidFill>
                  <a:schemeClr val="bg1"/>
                </a:solidFill>
                <a:latin typeface="Source Sans Pro" panose="020B0503030403020204" pitchFamily="34" charset="0"/>
                <a:ea typeface="Roboto Slab Black" pitchFamily="2" charset="0"/>
              </a:rPr>
              <a:t>proposta</a:t>
            </a:r>
            <a:endParaRPr lang="it-IT" sz="3000" b="1" dirty="0">
              <a:solidFill>
                <a:schemeClr val="bg1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784A343-3A73-0629-4EF2-716FF3ECA2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41" y="6412237"/>
            <a:ext cx="7772400" cy="4515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>
                <a:solidFill>
                  <a:srgbClr val="2A4385"/>
                </a:solidFill>
                <a:latin typeface="Source Sans Pro" panose="020B0503030403020204" pitchFamily="34" charset="0"/>
                <a:ea typeface="Roboto Slab Black" pitchFamily="2" charset="0"/>
              </a:rPr>
              <a:t>Gruppo di Lavoro Multirischio</a:t>
            </a:r>
            <a:endParaRPr lang="it-IT" sz="1600" b="1" dirty="0">
              <a:solidFill>
                <a:srgbClr val="2A4385"/>
              </a:solidFill>
              <a:latin typeface="Source Sans Pro" panose="020B0503030403020204" pitchFamily="34" charset="0"/>
              <a:ea typeface="Roboto Slab Black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2F500C7-DA51-14C7-861D-0C372447ADD3}"/>
              </a:ext>
            </a:extLst>
          </p:cNvPr>
          <p:cNvGrpSpPr/>
          <p:nvPr/>
        </p:nvGrpSpPr>
        <p:grpSpPr>
          <a:xfrm>
            <a:off x="317241" y="2169136"/>
            <a:ext cx="8515530" cy="3979738"/>
            <a:chOff x="1073020" y="1268963"/>
            <a:chExt cx="10002417" cy="4674637"/>
          </a:xfrm>
        </p:grpSpPr>
        <p:pic>
          <p:nvPicPr>
            <p:cNvPr id="5" name="Immagine 4" descr="Immagine che contiene testo, mappa, schermata, diagramma&#10;&#10;Descrizione generata automaticamente">
              <a:extLst>
                <a:ext uri="{FF2B5EF4-FFF2-40B4-BE49-F238E27FC236}">
                  <a16:creationId xmlns:a16="http://schemas.microsoft.com/office/drawing/2014/main" id="{574B8823-ED0D-8AC2-5A9E-B76D2727F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0" t="5161" r="2536" b="2490"/>
            <a:stretch/>
          </p:blipFill>
          <p:spPr>
            <a:xfrm>
              <a:off x="1073020" y="1268963"/>
              <a:ext cx="10002417" cy="4674637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C80CECB-E2FF-854D-AAAC-485AE45A54F0}"/>
                </a:ext>
              </a:extLst>
            </p:cNvPr>
            <p:cNvSpPr/>
            <p:nvPr/>
          </p:nvSpPr>
          <p:spPr>
            <a:xfrm>
              <a:off x="2286000" y="5299788"/>
              <a:ext cx="5113176" cy="410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74EEB9-BA2C-5FF9-2080-511976C2F922}"/>
              </a:ext>
            </a:extLst>
          </p:cNvPr>
          <p:cNvSpPr txBox="1"/>
          <p:nvPr/>
        </p:nvSpPr>
        <p:spPr>
          <a:xfrm>
            <a:off x="9122308" y="2234939"/>
            <a:ext cx="277757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chemeClr val="accent1">
                    <a:lumMod val="75000"/>
                  </a:schemeClr>
                </a:solidFill>
              </a:rPr>
              <a:t>“RESITY aims to bridge the scientific gaps in multi-hazard/multi-risk assessment by developing new knowledge on evaluating the combined impacts of environmental hazards on urban areas and the network of infrastructures deputed to their sustenance and connection.”</a:t>
            </a:r>
            <a:endParaRPr lang="it-IT" sz="2000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9F5BD2-4FB6-92A4-B960-078D35BFC95D}"/>
              </a:ext>
            </a:extLst>
          </p:cNvPr>
          <p:cNvSpPr txBox="1"/>
          <p:nvPr/>
        </p:nvSpPr>
        <p:spPr>
          <a:xfrm>
            <a:off x="393006" y="56957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>
                <a:solidFill>
                  <a:schemeClr val="accent1">
                    <a:lumMod val="75000"/>
                  </a:schemeClr>
                </a:solidFill>
              </a:rPr>
              <a:t>multirisk@cnr.it</a:t>
            </a:r>
          </a:p>
        </p:txBody>
      </p:sp>
    </p:spTree>
    <p:extLst>
      <p:ext uri="{BB962C8B-B14F-4D97-AF65-F5344CB8AC3E}">
        <p14:creationId xmlns:p14="http://schemas.microsoft.com/office/powerpoint/2010/main" val="41745357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42313b-205e-40e6-98d6-c7d584908dc2">
      <Terms xmlns="http://schemas.microsoft.com/office/infopath/2007/PartnerControls"/>
    </lcf76f155ced4ddcb4097134ff3c332f>
    <TaxCatchAll xmlns="85b8de60-8595-406e-9faf-72abcd98fc9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99E0EDA69624182D65E5C14D3EDBA" ma:contentTypeVersion="13" ma:contentTypeDescription="Create a new document." ma:contentTypeScope="" ma:versionID="0ef38e2a3de77434ff71ebd71b9f1d5d">
  <xsd:schema xmlns:xsd="http://www.w3.org/2001/XMLSchema" xmlns:xs="http://www.w3.org/2001/XMLSchema" xmlns:p="http://schemas.microsoft.com/office/2006/metadata/properties" xmlns:ns2="4442313b-205e-40e6-98d6-c7d584908dc2" xmlns:ns3="85b8de60-8595-406e-9faf-72abcd98fc92" targetNamespace="http://schemas.microsoft.com/office/2006/metadata/properties" ma:root="true" ma:fieldsID="bed939a64c7c7a93b586f4cbec273b49" ns2:_="" ns3:_="">
    <xsd:import namespace="4442313b-205e-40e6-98d6-c7d584908dc2"/>
    <xsd:import namespace="85b8de60-8595-406e-9faf-72abcd98f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2313b-205e-40e6-98d6-c7d584908d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8de60-8595-406e-9faf-72abcd98f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356a4b9-acb6-4180-8e93-3160fcd35268}" ma:internalName="TaxCatchAll" ma:showField="CatchAllData" ma:web="85b8de60-8595-406e-9faf-72abcd98fc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EE4497-9D9F-4EED-842C-7D0FB3982660}">
  <ds:schemaRefs>
    <ds:schemaRef ds:uri="5b4fc863-883e-41ac-9b30-98e52d1f8d9b"/>
    <ds:schemaRef ds:uri="http://purl.org/dc/terms/"/>
    <ds:schemaRef ds:uri="290229e4-a0cb-4fc0-9445-b250387a87d0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9D020F7-B2E3-468A-87A0-1F8741BFD4C9}"/>
</file>

<file path=customXml/itemProps3.xml><?xml version="1.0" encoding="utf-8"?>
<ds:datastoreItem xmlns:ds="http://schemas.openxmlformats.org/officeDocument/2006/customXml" ds:itemID="{F9B66CA0-4467-43C9-AA74-83DA801722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4197</TotalTime>
  <Words>863</Words>
  <Application>Microsoft Office PowerPoint</Application>
  <PresentationFormat>Widescreen</PresentationFormat>
  <Paragraphs>71</Paragraphs>
  <Slides>9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Source Sans Pro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Francy</dc:creator>
  <cp:lastModifiedBy>MASSIMILIANO MOSCATELLI</cp:lastModifiedBy>
  <cp:revision>158</cp:revision>
  <dcterms:created xsi:type="dcterms:W3CDTF">2020-06-25T08:30:49Z</dcterms:created>
  <dcterms:modified xsi:type="dcterms:W3CDTF">2023-12-11T22:06:58Z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0x01010034599E0EDA69624182D65E5C14D3EDBA</vt:lpwstr>
  </property>
</Properties>
</file>