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784" r:id="rId5"/>
    <p:sldId id="803" r:id="rId6"/>
    <p:sldId id="802" r:id="rId7"/>
    <p:sldId id="799" r:id="rId8"/>
    <p:sldId id="795" r:id="rId9"/>
    <p:sldId id="798" r:id="rId10"/>
    <p:sldId id="796" r:id="rId11"/>
    <p:sldId id="801" r:id="rId12"/>
    <p:sldId id="7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6C9662-6E71-1F1F-2A49-49B837CA3833}" name="MARIA ELENA MARTINOTTI" initials="" userId="S::mariaelena.martinotti@cnr.it::4a3ec7fe-2ceb-4c74-9653-c509d8dfcfb9" providerId="AD"/>
  <p188:author id="{F2FB208F-73A5-51EB-6065-572E7E673819}" name="PAOLO BRAICO" initials="PB" userId="S::paolo.braico@cnr.it::d69af999-3df0-4f17-a62c-b66b01abd90b" providerId="AD"/>
  <p188:author id="{34AA4EFF-97F5-D5F7-A571-47988FF2522D}" name="LUIGI MAZARI VILLANOVA" initials="LV" userId="S::luigi.mazarivillanova@cnr.it::a60b231b-1751-49ed-9222-58cae99d78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060"/>
    <a:srgbClr val="002C5C"/>
    <a:srgbClr val="1C01B5"/>
    <a:srgbClr val="0033CC"/>
    <a:srgbClr val="7898C9"/>
    <a:srgbClr val="15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2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D1F43-F797-4F26-8077-9AED9140419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01DD3-02A6-4C2F-817E-0FF5565BF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8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908AA3-9092-4D49-904B-BF00CA803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F02FCF-3FDD-4509-B7B9-F8421F70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517DA4-78C4-45DF-B719-EB1FF4D4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DBF2AA9-D475-00FF-40EF-B9BFB39F223B}"/>
              </a:ext>
            </a:extLst>
          </p:cNvPr>
          <p:cNvSpPr/>
          <p:nvPr userDrawn="1"/>
        </p:nvSpPr>
        <p:spPr>
          <a:xfrm>
            <a:off x="0" y="587229"/>
            <a:ext cx="12192000" cy="939567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DE77831-9B15-EB16-D91C-3C1F8D6B57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3" y="708870"/>
            <a:ext cx="3000298" cy="65183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FD97B92-56E2-2A60-9772-7301E5A770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/>
          <a:stretch/>
        </p:blipFill>
        <p:spPr>
          <a:xfrm>
            <a:off x="3881926" y="621791"/>
            <a:ext cx="5746750" cy="905005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E5A8DF21-F21C-8B49-353B-32E414805207}"/>
              </a:ext>
            </a:extLst>
          </p:cNvPr>
          <p:cNvCxnSpPr/>
          <p:nvPr userDrawn="1"/>
        </p:nvCxnSpPr>
        <p:spPr>
          <a:xfrm>
            <a:off x="3729038" y="708870"/>
            <a:ext cx="0" cy="651830"/>
          </a:xfrm>
          <a:prstGeom prst="line">
            <a:avLst/>
          </a:prstGeom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495D952E-AE5D-A2B7-BE78-871AFBE2C03F}"/>
              </a:ext>
            </a:extLst>
          </p:cNvPr>
          <p:cNvSpPr/>
          <p:nvPr userDrawn="1"/>
        </p:nvSpPr>
        <p:spPr>
          <a:xfrm>
            <a:off x="0" y="4001549"/>
            <a:ext cx="12192000" cy="2147581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0160CE0-EABE-9534-F3AC-FB6B67E2EDBD}"/>
              </a:ext>
            </a:extLst>
          </p:cNvPr>
          <p:cNvSpPr/>
          <p:nvPr userDrawn="1"/>
        </p:nvSpPr>
        <p:spPr>
          <a:xfrm>
            <a:off x="359629" y="5656308"/>
            <a:ext cx="5616603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Conferenza annuale di Dipartimento</a:t>
            </a:r>
            <a:r>
              <a:rPr lang="it-IT" altLang="it-IT" sz="2000" b="1" dirty="0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 12/12/2023</a:t>
            </a:r>
          </a:p>
        </p:txBody>
      </p:sp>
    </p:spTree>
    <p:extLst>
      <p:ext uri="{BB962C8B-B14F-4D97-AF65-F5344CB8AC3E}">
        <p14:creationId xmlns:p14="http://schemas.microsoft.com/office/powerpoint/2010/main" val="4090771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B117A0D-EE69-9B6B-7700-C47B56DE7D30}"/>
              </a:ext>
            </a:extLst>
          </p:cNvPr>
          <p:cNvSpPr/>
          <p:nvPr userDrawn="1"/>
        </p:nvSpPr>
        <p:spPr>
          <a:xfrm>
            <a:off x="0" y="208485"/>
            <a:ext cx="12192000" cy="812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F15B7740-636F-4291-2553-D3054D619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82" y="6066162"/>
            <a:ext cx="124460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3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AB585CD-1E4F-4399-859B-71EE0514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12/7/23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5C757A-79BC-4713-BFC0-242D658D6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12E63E-269F-4AD1-8F52-13F13DD0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58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3405E2-2C2C-45E4-BDD5-7A4DB534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F977C-05A2-46DD-BB27-DBA5BCE12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506E92-E34F-4FF6-AEB3-72E5A25E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E9D-6408-47CD-AD8B-3641A5AD639A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039216-3526-4CE1-94F9-AE5C922A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20EA78-0D11-4C8B-A24C-6E702C5D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B81F-4DFB-4028-A191-72B91FC7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16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9F17D87-77FA-4EE3-B191-70D226D7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3122BD-1AF0-44F0-B63C-D3698244C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17FB80-9F91-4BA2-840E-D8027B989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5E9D-6408-47CD-AD8B-3641A5AD639A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9481F6-8AAA-449A-8E54-DF8A02B28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A63D70-08DB-495C-938B-E1CCD7718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EB81F-4DFB-4028-A191-72B91FC7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60B59AE-F832-FBCA-1C88-74955A1C579C}"/>
              </a:ext>
            </a:extLst>
          </p:cNvPr>
          <p:cNvSpPr/>
          <p:nvPr/>
        </p:nvSpPr>
        <p:spPr>
          <a:xfrm>
            <a:off x="1274229" y="4600936"/>
            <a:ext cx="9643542" cy="8617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5000" b="1" dirty="0" err="1">
                <a:solidFill>
                  <a:schemeClr val="bg1"/>
                </a:solidFill>
                <a:latin typeface="Source Sans Pro"/>
                <a:ea typeface="Roboto"/>
                <a:cs typeface="Tahoma"/>
              </a:rPr>
              <a:t>GdL</a:t>
            </a:r>
            <a:endParaRPr lang="it-IT" altLang="it-IT" sz="5000" b="1" dirty="0">
              <a:solidFill>
                <a:schemeClr val="bg1"/>
              </a:solidFill>
              <a:latin typeface="Source Sans Pro"/>
              <a:ea typeface="Roboto"/>
              <a:cs typeface="Tahoma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F7CD0F5-F4F9-C056-3361-ABE302EDD7D1}"/>
              </a:ext>
            </a:extLst>
          </p:cNvPr>
          <p:cNvSpPr/>
          <p:nvPr/>
        </p:nvSpPr>
        <p:spPr>
          <a:xfrm>
            <a:off x="4664279" y="5656308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it-IT" altLang="it-IT" sz="20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A cura del </a:t>
            </a:r>
            <a:r>
              <a:rPr lang="it-IT" altLang="it-IT" sz="2000" b="1" dirty="0" err="1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GdL</a:t>
            </a:r>
            <a:r>
              <a:rPr lang="it-IT" altLang="it-IT" sz="20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 biodiversità</a:t>
            </a:r>
            <a:endParaRPr lang="it-IT" altLang="it-IT" sz="2000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166B2D-6661-354D-68C6-524A2CC85D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/>
          <a:stretch/>
        </p:blipFill>
        <p:spPr>
          <a:xfrm>
            <a:off x="4298869" y="1575009"/>
            <a:ext cx="3588906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4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F7CD0F5-F4F9-C056-3361-ABE302EDD7D1}"/>
              </a:ext>
            </a:extLst>
          </p:cNvPr>
          <p:cNvSpPr/>
          <p:nvPr/>
        </p:nvSpPr>
        <p:spPr>
          <a:xfrm>
            <a:off x="4664279" y="5656308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it-IT" altLang="it-IT" sz="20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A cura del </a:t>
            </a:r>
            <a:r>
              <a:rPr lang="it-IT" altLang="it-IT" sz="2000" b="1" dirty="0" err="1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GdL</a:t>
            </a:r>
            <a:r>
              <a:rPr lang="it-IT" altLang="it-IT" sz="20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 biodiversità</a:t>
            </a:r>
            <a:endParaRPr lang="it-IT" altLang="it-IT" sz="2000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166B2D-6661-354D-68C6-524A2CC85D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/>
          <a:stretch/>
        </p:blipFill>
        <p:spPr>
          <a:xfrm>
            <a:off x="6096000" y="1566807"/>
            <a:ext cx="3588906" cy="393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F00336-4FE9-9EBD-E740-02CC7EA84949}"/>
              </a:ext>
            </a:extLst>
          </p:cNvPr>
          <p:cNvSpPr txBox="1"/>
          <p:nvPr/>
        </p:nvSpPr>
        <p:spPr>
          <a:xfrm>
            <a:off x="422109" y="1872960"/>
            <a:ext cx="6969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Capire cosa si fa e perché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EBC8-5813-F246-35AB-26DA1926A9AA}"/>
              </a:ext>
            </a:extLst>
          </p:cNvPr>
          <p:cNvSpPr txBox="1"/>
          <p:nvPr/>
        </p:nvSpPr>
        <p:spPr>
          <a:xfrm>
            <a:off x="422109" y="2776509"/>
            <a:ext cx="6077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https://</a:t>
            </a:r>
            <a:r>
              <a:rPr lang="it-IT" sz="2400" dirty="0" err="1"/>
              <a:t>dta.cnr.it</a:t>
            </a:r>
            <a:r>
              <a:rPr lang="it-IT" sz="2400" dirty="0"/>
              <a:t>/</a:t>
            </a:r>
            <a:r>
              <a:rPr lang="it-IT" sz="2400" dirty="0" err="1"/>
              <a:t>biodiversity</a:t>
            </a:r>
            <a:r>
              <a:rPr lang="it-IT" sz="2400" dirty="0"/>
              <a:t>/</a:t>
            </a:r>
          </a:p>
          <a:p>
            <a:r>
              <a:rPr lang="it-IT" sz="2400" dirty="0"/>
              <a:t>22 maggio 2021</a:t>
            </a:r>
          </a:p>
        </p:txBody>
      </p:sp>
    </p:spTree>
    <p:extLst>
      <p:ext uri="{BB962C8B-B14F-4D97-AF65-F5344CB8AC3E}">
        <p14:creationId xmlns:p14="http://schemas.microsoft.com/office/powerpoint/2010/main" val="421922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1B8847-9CBE-1DCF-9AE0-BEC200E12919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7772400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GdL</a:t>
            </a:r>
            <a:r>
              <a:rPr lang="it-IT" sz="16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 Biodiversità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EF06E84-ADA2-9275-9134-1B8B7D2D96E2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11367372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 panose="020B0503030403020204" pitchFamily="34" charset="0"/>
                <a:ea typeface="Roboto Slab Black" pitchFamily="2" charset="0"/>
              </a:rPr>
              <a:t>IL FINE ULTIMO: Capire cosa si fa e perché  </a:t>
            </a:r>
          </a:p>
        </p:txBody>
      </p:sp>
      <p:pic>
        <p:nvPicPr>
          <p:cNvPr id="8" name="Picture 7" descr="A white car with a green flower on the hood&#10;&#10;Description automatically generated">
            <a:extLst>
              <a:ext uri="{FF2B5EF4-FFF2-40B4-BE49-F238E27FC236}">
                <a16:creationId xmlns:a16="http://schemas.microsoft.com/office/drawing/2014/main" id="{03F8EF6C-6D3D-4CD6-4F67-7B31EA5F8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00" y="1893729"/>
            <a:ext cx="4125113" cy="3810000"/>
          </a:xfrm>
          <a:prstGeom prst="rect">
            <a:avLst/>
          </a:prstGeom>
        </p:spPr>
      </p:pic>
      <p:pic>
        <p:nvPicPr>
          <p:cNvPr id="10" name="Picture 9" descr="The front of a white car&#10;&#10;Description automatically generated">
            <a:extLst>
              <a:ext uri="{FF2B5EF4-FFF2-40B4-BE49-F238E27FC236}">
                <a16:creationId xmlns:a16="http://schemas.microsoft.com/office/drawing/2014/main" id="{A2404A50-2BDA-2D8B-6590-088BE3B81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33" y="1893729"/>
            <a:ext cx="5080000" cy="381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C97B89-F842-4D6E-93F9-30E7E5F03438}"/>
              </a:ext>
            </a:extLst>
          </p:cNvPr>
          <p:cNvSpPr txBox="1"/>
          <p:nvPr/>
        </p:nvSpPr>
        <p:spPr>
          <a:xfrm>
            <a:off x="1603641" y="1229141"/>
            <a:ext cx="2594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bambini boomer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42B71F-CCF9-1C28-D99E-81FDC0A7E1EB}"/>
              </a:ext>
            </a:extLst>
          </p:cNvPr>
          <p:cNvSpPr txBox="1"/>
          <p:nvPr/>
        </p:nvSpPr>
        <p:spPr>
          <a:xfrm>
            <a:off x="8229600" y="1229140"/>
            <a:ext cx="269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/>
              <a:t>bambini </a:t>
            </a:r>
            <a:r>
              <a:rPr lang="it-IT" sz="2400" dirty="0" err="1"/>
              <a:t>zoomer</a:t>
            </a:r>
            <a:endParaRPr lang="it-IT" sz="2400" dirty="0"/>
          </a:p>
        </p:txBody>
      </p:sp>
      <p:pic>
        <p:nvPicPr>
          <p:cNvPr id="1026" name="Picture 2" descr="Anopheles gambiae">
            <a:extLst>
              <a:ext uri="{FF2B5EF4-FFF2-40B4-BE49-F238E27FC236}">
                <a16:creationId xmlns:a16="http://schemas.microsoft.com/office/drawing/2014/main" id="{CDC402E0-F935-E440-88D1-D3DC3FE53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98" y="3604233"/>
            <a:ext cx="388991" cy="3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nopheles gambiae">
            <a:extLst>
              <a:ext uri="{FF2B5EF4-FFF2-40B4-BE49-F238E27FC236}">
                <a16:creationId xmlns:a16="http://schemas.microsoft.com/office/drawing/2014/main" id="{78334EAB-252E-DF95-A934-5349626E8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98" y="3897335"/>
            <a:ext cx="248289" cy="24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nopheles gambiae">
            <a:extLst>
              <a:ext uri="{FF2B5EF4-FFF2-40B4-BE49-F238E27FC236}">
                <a16:creationId xmlns:a16="http://schemas.microsoft.com/office/drawing/2014/main" id="{C721D069-52FD-D474-6788-036A2FE6D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202" y="3939855"/>
            <a:ext cx="388991" cy="3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nopheles gambiae">
            <a:extLst>
              <a:ext uri="{FF2B5EF4-FFF2-40B4-BE49-F238E27FC236}">
                <a16:creationId xmlns:a16="http://schemas.microsoft.com/office/drawing/2014/main" id="{F8B1D285-65CE-5EDF-79C6-2EDC04354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98" y="4254929"/>
            <a:ext cx="236591" cy="2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nopheles gambiae">
            <a:extLst>
              <a:ext uri="{FF2B5EF4-FFF2-40B4-BE49-F238E27FC236}">
                <a16:creationId xmlns:a16="http://schemas.microsoft.com/office/drawing/2014/main" id="{EAF55EB5-7A8F-F304-4155-207EA8B6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17899" y="429802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nopheles gambiae">
            <a:extLst>
              <a:ext uri="{FF2B5EF4-FFF2-40B4-BE49-F238E27FC236}">
                <a16:creationId xmlns:a16="http://schemas.microsoft.com/office/drawing/2014/main" id="{8E6DFE86-3585-8617-AE22-667B491EA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9" y="41884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nopheles gambiae">
            <a:extLst>
              <a:ext uri="{FF2B5EF4-FFF2-40B4-BE49-F238E27FC236}">
                <a16:creationId xmlns:a16="http://schemas.microsoft.com/office/drawing/2014/main" id="{1256F81A-382B-3E34-8E2C-BE2D87045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66" y="4124787"/>
            <a:ext cx="388991" cy="3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nopheles gambiae">
            <a:extLst>
              <a:ext uri="{FF2B5EF4-FFF2-40B4-BE49-F238E27FC236}">
                <a16:creationId xmlns:a16="http://schemas.microsoft.com/office/drawing/2014/main" id="{FE81CB7F-F01A-B024-52F5-FE82856DF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98" y="3909033"/>
            <a:ext cx="388991" cy="3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nopheles gambiae">
            <a:extLst>
              <a:ext uri="{FF2B5EF4-FFF2-40B4-BE49-F238E27FC236}">
                <a16:creationId xmlns:a16="http://schemas.microsoft.com/office/drawing/2014/main" id="{2E57E495-7FFA-FA25-97B5-F0127D11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01" y="4061719"/>
            <a:ext cx="236305" cy="2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Anopheles gambiae">
            <a:extLst>
              <a:ext uri="{FF2B5EF4-FFF2-40B4-BE49-F238E27FC236}">
                <a16:creationId xmlns:a16="http://schemas.microsoft.com/office/drawing/2014/main" id="{5B7376E2-A501-12DC-3BB6-28F2284C5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06" y="3469747"/>
            <a:ext cx="388991" cy="3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nopheles gambiae">
            <a:extLst>
              <a:ext uri="{FF2B5EF4-FFF2-40B4-BE49-F238E27FC236}">
                <a16:creationId xmlns:a16="http://schemas.microsoft.com/office/drawing/2014/main" id="{155B58BB-41F1-BF28-B898-DFB9F1412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506" y="3762849"/>
            <a:ext cx="248289" cy="24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nopheles gambiae">
            <a:extLst>
              <a:ext uri="{FF2B5EF4-FFF2-40B4-BE49-F238E27FC236}">
                <a16:creationId xmlns:a16="http://schemas.microsoft.com/office/drawing/2014/main" id="{10A5A47F-3BC3-25B0-C5C6-353458344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10" y="3805369"/>
            <a:ext cx="388991" cy="3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Anopheles gambiae">
            <a:extLst>
              <a:ext uri="{FF2B5EF4-FFF2-40B4-BE49-F238E27FC236}">
                <a16:creationId xmlns:a16="http://schemas.microsoft.com/office/drawing/2014/main" id="{E0946E01-1735-B956-4A2B-A1446CAA9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06" y="4120443"/>
            <a:ext cx="236591" cy="2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nopheles gambiae">
            <a:extLst>
              <a:ext uri="{FF2B5EF4-FFF2-40B4-BE49-F238E27FC236}">
                <a16:creationId xmlns:a16="http://schemas.microsoft.com/office/drawing/2014/main" id="{D3B5880B-57D6-549F-76B0-45FCB700C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7507" y="4163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nopheles gambiae">
            <a:extLst>
              <a:ext uri="{FF2B5EF4-FFF2-40B4-BE49-F238E27FC236}">
                <a16:creationId xmlns:a16="http://schemas.microsoft.com/office/drawing/2014/main" id="{D554BDB6-297C-4EC0-990D-75FB0B27F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907" y="40539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nopheles gambiae">
            <a:extLst>
              <a:ext uri="{FF2B5EF4-FFF2-40B4-BE49-F238E27FC236}">
                <a16:creationId xmlns:a16="http://schemas.microsoft.com/office/drawing/2014/main" id="{AF90F95A-5D89-57BB-0837-209C2D355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06" y="3774547"/>
            <a:ext cx="388991" cy="3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Anopheles gambiae">
            <a:extLst>
              <a:ext uri="{FF2B5EF4-FFF2-40B4-BE49-F238E27FC236}">
                <a16:creationId xmlns:a16="http://schemas.microsoft.com/office/drawing/2014/main" id="{CAC9E10B-AE64-DCE2-1BC1-A62238A91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09" y="3927233"/>
            <a:ext cx="236305" cy="2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nopheles gambiae">
            <a:extLst>
              <a:ext uri="{FF2B5EF4-FFF2-40B4-BE49-F238E27FC236}">
                <a16:creationId xmlns:a16="http://schemas.microsoft.com/office/drawing/2014/main" id="{E1220383-D428-DFED-EE75-677C98F78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03" y="2143584"/>
            <a:ext cx="388991" cy="3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Anopheles gambiae">
            <a:extLst>
              <a:ext uri="{FF2B5EF4-FFF2-40B4-BE49-F238E27FC236}">
                <a16:creationId xmlns:a16="http://schemas.microsoft.com/office/drawing/2014/main" id="{1DBD033A-4993-7030-7C77-9A3A22244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03" y="2436686"/>
            <a:ext cx="248289" cy="24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Anopheles gambiae">
            <a:extLst>
              <a:ext uri="{FF2B5EF4-FFF2-40B4-BE49-F238E27FC236}">
                <a16:creationId xmlns:a16="http://schemas.microsoft.com/office/drawing/2014/main" id="{45A5A0C2-0922-53DA-E7C1-E98831A47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07" y="2479206"/>
            <a:ext cx="388991" cy="3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Anopheles gambiae">
            <a:extLst>
              <a:ext uri="{FF2B5EF4-FFF2-40B4-BE49-F238E27FC236}">
                <a16:creationId xmlns:a16="http://schemas.microsoft.com/office/drawing/2014/main" id="{709F50C3-0B6B-CA9F-21F6-5666117AF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03" y="2794280"/>
            <a:ext cx="236591" cy="2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Anopheles gambiae">
            <a:extLst>
              <a:ext uri="{FF2B5EF4-FFF2-40B4-BE49-F238E27FC236}">
                <a16:creationId xmlns:a16="http://schemas.microsoft.com/office/drawing/2014/main" id="{9AE13FBF-22CE-8E1B-DE27-E952E771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5204" y="2837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Anopheles gambiae">
            <a:extLst>
              <a:ext uri="{FF2B5EF4-FFF2-40B4-BE49-F238E27FC236}">
                <a16:creationId xmlns:a16="http://schemas.microsoft.com/office/drawing/2014/main" id="{2C4E573A-DDA4-C51B-1DF0-3379A5865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04" y="27277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Anopheles gambiae">
            <a:extLst>
              <a:ext uri="{FF2B5EF4-FFF2-40B4-BE49-F238E27FC236}">
                <a16:creationId xmlns:a16="http://schemas.microsoft.com/office/drawing/2014/main" id="{37FDA50A-9CC6-9BE6-774F-79FA8D1A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03" y="2448384"/>
            <a:ext cx="388991" cy="3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Anopheles gambiae">
            <a:extLst>
              <a:ext uri="{FF2B5EF4-FFF2-40B4-BE49-F238E27FC236}">
                <a16:creationId xmlns:a16="http://schemas.microsoft.com/office/drawing/2014/main" id="{B8E806E7-5DE8-0A33-6562-53881FDC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06" y="2601070"/>
            <a:ext cx="236305" cy="2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edes albopictus">
            <a:extLst>
              <a:ext uri="{FF2B5EF4-FFF2-40B4-BE49-F238E27FC236}">
                <a16:creationId xmlns:a16="http://schemas.microsoft.com/office/drawing/2014/main" id="{032C92CD-AD3B-5E3F-3C0E-B4B4CD7C5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51" y="2420068"/>
            <a:ext cx="294019" cy="2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Aedes albopictus">
            <a:extLst>
              <a:ext uri="{FF2B5EF4-FFF2-40B4-BE49-F238E27FC236}">
                <a16:creationId xmlns:a16="http://schemas.microsoft.com/office/drawing/2014/main" id="{04619B90-672C-1ADE-83B3-0EB9F2FAB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62" y="2572469"/>
            <a:ext cx="237508" cy="23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Aedes albopictus">
            <a:extLst>
              <a:ext uri="{FF2B5EF4-FFF2-40B4-BE49-F238E27FC236}">
                <a16:creationId xmlns:a16="http://schemas.microsoft.com/office/drawing/2014/main" id="{62F8C6AC-862B-AB77-15D0-0D402328A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81" y="2736852"/>
            <a:ext cx="294019" cy="2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Aedes albopictus">
            <a:extLst>
              <a:ext uri="{FF2B5EF4-FFF2-40B4-BE49-F238E27FC236}">
                <a16:creationId xmlns:a16="http://schemas.microsoft.com/office/drawing/2014/main" id="{07CC664E-A0B7-7E6B-D74C-1599F62F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255" y="2402946"/>
            <a:ext cx="196416" cy="1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Aedes albopictus">
            <a:extLst>
              <a:ext uri="{FF2B5EF4-FFF2-40B4-BE49-F238E27FC236}">
                <a16:creationId xmlns:a16="http://schemas.microsoft.com/office/drawing/2014/main" id="{9E44F94B-6D3D-CA07-32DD-54E27FBF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255" y="2711167"/>
            <a:ext cx="196416" cy="1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Aedes albopictus">
            <a:extLst>
              <a:ext uri="{FF2B5EF4-FFF2-40B4-BE49-F238E27FC236}">
                <a16:creationId xmlns:a16="http://schemas.microsoft.com/office/drawing/2014/main" id="{1E841074-F79B-633B-D281-0BF7E7535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12" y="3828840"/>
            <a:ext cx="294019" cy="2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Aedes albopictus">
            <a:extLst>
              <a:ext uri="{FF2B5EF4-FFF2-40B4-BE49-F238E27FC236}">
                <a16:creationId xmlns:a16="http://schemas.microsoft.com/office/drawing/2014/main" id="{5FBEEE10-276E-ACA6-FA84-AF3CCE70F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23" y="3981241"/>
            <a:ext cx="237508" cy="23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Aedes albopictus">
            <a:extLst>
              <a:ext uri="{FF2B5EF4-FFF2-40B4-BE49-F238E27FC236}">
                <a16:creationId xmlns:a16="http://schemas.microsoft.com/office/drawing/2014/main" id="{F2945929-8B6D-DC91-B08C-F3DF495F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42" y="4145624"/>
            <a:ext cx="294019" cy="2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Aedes albopictus">
            <a:extLst>
              <a:ext uri="{FF2B5EF4-FFF2-40B4-BE49-F238E27FC236}">
                <a16:creationId xmlns:a16="http://schemas.microsoft.com/office/drawing/2014/main" id="{DC509612-9DB6-1C95-C9C4-DC6FBDC6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16" y="3811718"/>
            <a:ext cx="196416" cy="1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Aedes albopictus">
            <a:extLst>
              <a:ext uri="{FF2B5EF4-FFF2-40B4-BE49-F238E27FC236}">
                <a16:creationId xmlns:a16="http://schemas.microsoft.com/office/drawing/2014/main" id="{78A07797-3F4A-424E-8D56-EF687F00D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16" y="4119939"/>
            <a:ext cx="196416" cy="1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Aedes albopictus">
            <a:extLst>
              <a:ext uri="{FF2B5EF4-FFF2-40B4-BE49-F238E27FC236}">
                <a16:creationId xmlns:a16="http://schemas.microsoft.com/office/drawing/2014/main" id="{DE5B6D83-2BEA-00E0-A199-1B8D297DE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58" y="3789425"/>
            <a:ext cx="294019" cy="2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Aedes albopictus">
            <a:extLst>
              <a:ext uri="{FF2B5EF4-FFF2-40B4-BE49-F238E27FC236}">
                <a16:creationId xmlns:a16="http://schemas.microsoft.com/office/drawing/2014/main" id="{88DABF34-4F54-3CDC-B631-3187A1808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69" y="3941826"/>
            <a:ext cx="237508" cy="23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Aedes albopictus">
            <a:extLst>
              <a:ext uri="{FF2B5EF4-FFF2-40B4-BE49-F238E27FC236}">
                <a16:creationId xmlns:a16="http://schemas.microsoft.com/office/drawing/2014/main" id="{03B38F7E-D2BA-D832-01A4-9046DD6E7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88" y="4106209"/>
            <a:ext cx="294019" cy="2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Aedes albopictus">
            <a:extLst>
              <a:ext uri="{FF2B5EF4-FFF2-40B4-BE49-F238E27FC236}">
                <a16:creationId xmlns:a16="http://schemas.microsoft.com/office/drawing/2014/main" id="{DB7B63C1-A193-F142-85CB-D9119A9D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62" y="3772303"/>
            <a:ext cx="196416" cy="1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Aedes albopictus">
            <a:extLst>
              <a:ext uri="{FF2B5EF4-FFF2-40B4-BE49-F238E27FC236}">
                <a16:creationId xmlns:a16="http://schemas.microsoft.com/office/drawing/2014/main" id="{EED46102-1BD9-B012-CBD6-950AAF8CB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62" y="4080524"/>
            <a:ext cx="196416" cy="1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Aedes albopictus">
            <a:extLst>
              <a:ext uri="{FF2B5EF4-FFF2-40B4-BE49-F238E27FC236}">
                <a16:creationId xmlns:a16="http://schemas.microsoft.com/office/drawing/2014/main" id="{C59B8683-6335-77A5-A9A2-255C20D7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45" y="4040250"/>
            <a:ext cx="294019" cy="2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Aedes albopictus">
            <a:extLst>
              <a:ext uri="{FF2B5EF4-FFF2-40B4-BE49-F238E27FC236}">
                <a16:creationId xmlns:a16="http://schemas.microsoft.com/office/drawing/2014/main" id="{AF7A497C-0EC6-3DD8-256E-E3EFDE724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56" y="4192651"/>
            <a:ext cx="237508" cy="23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Aedes albopictus">
            <a:extLst>
              <a:ext uri="{FF2B5EF4-FFF2-40B4-BE49-F238E27FC236}">
                <a16:creationId xmlns:a16="http://schemas.microsoft.com/office/drawing/2014/main" id="{0691A0B1-009F-0A37-B744-6B51BD5DD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675" y="4357034"/>
            <a:ext cx="294019" cy="2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Aedes albopictus">
            <a:extLst>
              <a:ext uri="{FF2B5EF4-FFF2-40B4-BE49-F238E27FC236}">
                <a16:creationId xmlns:a16="http://schemas.microsoft.com/office/drawing/2014/main" id="{2F84302C-CD52-6C75-0C27-4586D2256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49" y="4023128"/>
            <a:ext cx="196416" cy="1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Aedes albopictus">
            <a:extLst>
              <a:ext uri="{FF2B5EF4-FFF2-40B4-BE49-F238E27FC236}">
                <a16:creationId xmlns:a16="http://schemas.microsoft.com/office/drawing/2014/main" id="{B2C6CAD3-7F72-7BA4-4BE1-940E0A110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49" y="4331349"/>
            <a:ext cx="196416" cy="1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Aedes albopictus">
            <a:extLst>
              <a:ext uri="{FF2B5EF4-FFF2-40B4-BE49-F238E27FC236}">
                <a16:creationId xmlns:a16="http://schemas.microsoft.com/office/drawing/2014/main" id="{0590329B-2980-6F46-392C-A0A9A5531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29" y="2480685"/>
            <a:ext cx="294019" cy="2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Aedes albopictus">
            <a:extLst>
              <a:ext uri="{FF2B5EF4-FFF2-40B4-BE49-F238E27FC236}">
                <a16:creationId xmlns:a16="http://schemas.microsoft.com/office/drawing/2014/main" id="{539BA85A-BD44-8C77-B50B-9E8AE87B4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140" y="2633086"/>
            <a:ext cx="237508" cy="23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Aedes albopictus">
            <a:extLst>
              <a:ext uri="{FF2B5EF4-FFF2-40B4-BE49-F238E27FC236}">
                <a16:creationId xmlns:a16="http://schemas.microsoft.com/office/drawing/2014/main" id="{2451729E-6ED8-7755-A387-4113F728C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59" y="2797469"/>
            <a:ext cx="294019" cy="2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Aedes albopictus">
            <a:extLst>
              <a:ext uri="{FF2B5EF4-FFF2-40B4-BE49-F238E27FC236}">
                <a16:creationId xmlns:a16="http://schemas.microsoft.com/office/drawing/2014/main" id="{51A10208-A53A-7525-EDCF-B238A55E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33" y="2463563"/>
            <a:ext cx="196416" cy="1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Aedes albopictus">
            <a:extLst>
              <a:ext uri="{FF2B5EF4-FFF2-40B4-BE49-F238E27FC236}">
                <a16:creationId xmlns:a16="http://schemas.microsoft.com/office/drawing/2014/main" id="{D4489AB5-646A-EF7D-A5EA-76AED1258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33" y="2771784"/>
            <a:ext cx="196416" cy="1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Aedes albopictus">
            <a:extLst>
              <a:ext uri="{FF2B5EF4-FFF2-40B4-BE49-F238E27FC236}">
                <a16:creationId xmlns:a16="http://schemas.microsoft.com/office/drawing/2014/main" id="{7AA17226-2860-F061-121D-31A56877C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35" y="4248092"/>
            <a:ext cx="294019" cy="2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Aedes albopictus">
            <a:extLst>
              <a:ext uri="{FF2B5EF4-FFF2-40B4-BE49-F238E27FC236}">
                <a16:creationId xmlns:a16="http://schemas.microsoft.com/office/drawing/2014/main" id="{79FC2D0D-A299-6A58-E6FF-D89FD2429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46" y="4400493"/>
            <a:ext cx="237508" cy="23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Aedes albopictus">
            <a:extLst>
              <a:ext uri="{FF2B5EF4-FFF2-40B4-BE49-F238E27FC236}">
                <a16:creationId xmlns:a16="http://schemas.microsoft.com/office/drawing/2014/main" id="{C3E8B480-EDED-DDBF-8222-36F9F980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65" y="4564876"/>
            <a:ext cx="294019" cy="2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4" descr="Aedes albopictus">
            <a:extLst>
              <a:ext uri="{FF2B5EF4-FFF2-40B4-BE49-F238E27FC236}">
                <a16:creationId xmlns:a16="http://schemas.microsoft.com/office/drawing/2014/main" id="{08C6F1EA-E57E-1B45-A54E-923083BCB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39" y="4230970"/>
            <a:ext cx="196416" cy="1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 descr="Aedes albopictus">
            <a:extLst>
              <a:ext uri="{FF2B5EF4-FFF2-40B4-BE49-F238E27FC236}">
                <a16:creationId xmlns:a16="http://schemas.microsoft.com/office/drawing/2014/main" id="{CF78CAE3-C45F-695F-A17B-A1C6DF226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39" y="4539191"/>
            <a:ext cx="196416" cy="1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odoptera frugiperda">
            <a:extLst>
              <a:ext uri="{FF2B5EF4-FFF2-40B4-BE49-F238E27FC236}">
                <a16:creationId xmlns:a16="http://schemas.microsoft.com/office/drawing/2014/main" id="{8E584424-94B8-56EE-AFA2-09DF1F035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1307" y="2840479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6" descr="Spodoptera frugiperda">
            <a:extLst>
              <a:ext uri="{FF2B5EF4-FFF2-40B4-BE49-F238E27FC236}">
                <a16:creationId xmlns:a16="http://schemas.microsoft.com/office/drawing/2014/main" id="{0C3108B4-CCB2-14B5-02E6-BE9242E8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2833" flipH="1">
            <a:off x="4940901" y="4005925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6" descr="Spodoptera frugiperda">
            <a:extLst>
              <a:ext uri="{FF2B5EF4-FFF2-40B4-BE49-F238E27FC236}">
                <a16:creationId xmlns:a16="http://schemas.microsoft.com/office/drawing/2014/main" id="{06EBCDED-5A1A-BF24-989F-50A5AE16C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2926" flipH="1">
            <a:off x="2131030" y="3966510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6" descr="Spodoptera frugiperda">
            <a:extLst>
              <a:ext uri="{FF2B5EF4-FFF2-40B4-BE49-F238E27FC236}">
                <a16:creationId xmlns:a16="http://schemas.microsoft.com/office/drawing/2014/main" id="{425FE9ED-A958-EBF1-0FAF-65C5BB29C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6873" flipH="1">
            <a:off x="2133249" y="2622839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6" descr="Spodoptera frugiperda">
            <a:extLst>
              <a:ext uri="{FF2B5EF4-FFF2-40B4-BE49-F238E27FC236}">
                <a16:creationId xmlns:a16="http://schemas.microsoft.com/office/drawing/2014/main" id="{DBC25DA7-B487-8892-CCCC-26495A7EB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8176" flipH="1">
            <a:off x="2687818" y="2796072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6" descr="Spodoptera frugiperda">
            <a:extLst>
              <a:ext uri="{FF2B5EF4-FFF2-40B4-BE49-F238E27FC236}">
                <a16:creationId xmlns:a16="http://schemas.microsoft.com/office/drawing/2014/main" id="{983A31CC-5E1D-DCCB-9055-A0E068708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7804" flipH="1">
            <a:off x="3623521" y="2743906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6" descr="Spodoptera frugiperda">
            <a:extLst>
              <a:ext uri="{FF2B5EF4-FFF2-40B4-BE49-F238E27FC236}">
                <a16:creationId xmlns:a16="http://schemas.microsoft.com/office/drawing/2014/main" id="{2611D523-5590-2679-E2F4-E73016504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831" flipH="1">
            <a:off x="4001949" y="2690826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6" descr="Spodoptera frugiperda">
            <a:extLst>
              <a:ext uri="{FF2B5EF4-FFF2-40B4-BE49-F238E27FC236}">
                <a16:creationId xmlns:a16="http://schemas.microsoft.com/office/drawing/2014/main" id="{DA435728-ECE9-8D54-8806-3C8E4E166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9390" y="3505014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6" descr="Spodoptera frugiperda">
            <a:extLst>
              <a:ext uri="{FF2B5EF4-FFF2-40B4-BE49-F238E27FC236}">
                <a16:creationId xmlns:a16="http://schemas.microsoft.com/office/drawing/2014/main" id="{ED9B876D-06FE-E847-5C2D-71AFA7A07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7804" flipH="1">
            <a:off x="2541790" y="3657414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6" descr="Spodoptera frugiperda">
            <a:extLst>
              <a:ext uri="{FF2B5EF4-FFF2-40B4-BE49-F238E27FC236}">
                <a16:creationId xmlns:a16="http://schemas.microsoft.com/office/drawing/2014/main" id="{6FE7C783-C9F2-7BBC-36B6-CCD7E1650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831" flipH="1">
            <a:off x="2920218" y="3604334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6" descr="Spodoptera frugiperda">
            <a:extLst>
              <a:ext uri="{FF2B5EF4-FFF2-40B4-BE49-F238E27FC236}">
                <a16:creationId xmlns:a16="http://schemas.microsoft.com/office/drawing/2014/main" id="{3DF896AD-7FB3-710E-1F91-76E0077C0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420" y="4049155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6" descr="Spodoptera frugiperda">
            <a:extLst>
              <a:ext uri="{FF2B5EF4-FFF2-40B4-BE49-F238E27FC236}">
                <a16:creationId xmlns:a16="http://schemas.microsoft.com/office/drawing/2014/main" id="{444973FC-E0F7-AD91-9A60-200B2D66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7804" flipH="1">
            <a:off x="3301820" y="4201555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6" descr="Spodoptera frugiperda">
            <a:extLst>
              <a:ext uri="{FF2B5EF4-FFF2-40B4-BE49-F238E27FC236}">
                <a16:creationId xmlns:a16="http://schemas.microsoft.com/office/drawing/2014/main" id="{4874CF89-B2ED-3645-F047-0BE76B331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831" flipH="1">
            <a:off x="3680248" y="4148475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6" descr="Spodoptera frugiperda">
            <a:extLst>
              <a:ext uri="{FF2B5EF4-FFF2-40B4-BE49-F238E27FC236}">
                <a16:creationId xmlns:a16="http://schemas.microsoft.com/office/drawing/2014/main" id="{C9D6948A-7C82-992F-D966-265E5630F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3251" y="4379084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6" descr="Spodoptera frugiperda">
            <a:extLst>
              <a:ext uri="{FF2B5EF4-FFF2-40B4-BE49-F238E27FC236}">
                <a16:creationId xmlns:a16="http://schemas.microsoft.com/office/drawing/2014/main" id="{5D6AF10D-F7E6-1D37-2CE3-0B7C96C5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7804" flipH="1">
            <a:off x="3735651" y="4531484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6" descr="Spodoptera frugiperda">
            <a:extLst>
              <a:ext uri="{FF2B5EF4-FFF2-40B4-BE49-F238E27FC236}">
                <a16:creationId xmlns:a16="http://schemas.microsoft.com/office/drawing/2014/main" id="{3EDACD1C-D960-3754-44E3-A75B515CA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831" flipH="1">
            <a:off x="4114079" y="4478404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6" descr="Spodoptera frugiperda">
            <a:extLst>
              <a:ext uri="{FF2B5EF4-FFF2-40B4-BE49-F238E27FC236}">
                <a16:creationId xmlns:a16="http://schemas.microsoft.com/office/drawing/2014/main" id="{E5E8D1B6-4D3B-010B-A77E-F7ABC39E9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3731" y="3579401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6" descr="Spodoptera frugiperda">
            <a:extLst>
              <a:ext uri="{FF2B5EF4-FFF2-40B4-BE49-F238E27FC236}">
                <a16:creationId xmlns:a16="http://schemas.microsoft.com/office/drawing/2014/main" id="{57918BE1-E338-474D-AFC8-9E3DF82C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7804" flipH="1">
            <a:off x="4536131" y="3731801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6" descr="Spodoptera frugiperda">
            <a:extLst>
              <a:ext uri="{FF2B5EF4-FFF2-40B4-BE49-F238E27FC236}">
                <a16:creationId xmlns:a16="http://schemas.microsoft.com/office/drawing/2014/main" id="{5E218A2A-7725-17E3-1EC0-BB5A2303A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831" flipH="1">
            <a:off x="4914559" y="3678721"/>
            <a:ext cx="228028" cy="2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8" descr="Rhyephenes maillei">
            <a:extLst>
              <a:ext uri="{FF2B5EF4-FFF2-40B4-BE49-F238E27FC236}">
                <a16:creationId xmlns:a16="http://schemas.microsoft.com/office/drawing/2014/main" id="{604EF3A5-467A-3BE4-7A38-371556D80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80" y="3973083"/>
            <a:ext cx="268057" cy="2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8" descr="Rhyephenes maillei">
            <a:extLst>
              <a:ext uri="{FF2B5EF4-FFF2-40B4-BE49-F238E27FC236}">
                <a16:creationId xmlns:a16="http://schemas.microsoft.com/office/drawing/2014/main" id="{5EB65472-6EFD-E782-E05B-323D349CA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9866">
            <a:off x="2880236" y="4075239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8" descr="Rhyephenes maillei">
            <a:extLst>
              <a:ext uri="{FF2B5EF4-FFF2-40B4-BE49-F238E27FC236}">
                <a16:creationId xmlns:a16="http://schemas.microsoft.com/office/drawing/2014/main" id="{AC33C0C6-7705-EA31-A78A-558C8F796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7063">
            <a:off x="3035199" y="4225247"/>
            <a:ext cx="246394" cy="2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8" descr="Rhyephenes maillei">
            <a:extLst>
              <a:ext uri="{FF2B5EF4-FFF2-40B4-BE49-F238E27FC236}">
                <a16:creationId xmlns:a16="http://schemas.microsoft.com/office/drawing/2014/main" id="{C31837DD-5DDF-8EFD-A598-B6A2DCCBA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27819">
            <a:off x="3267228" y="4143736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8" descr="Rhyephenes maillei">
            <a:extLst>
              <a:ext uri="{FF2B5EF4-FFF2-40B4-BE49-F238E27FC236}">
                <a16:creationId xmlns:a16="http://schemas.microsoft.com/office/drawing/2014/main" id="{2EF52EC6-C2E0-477B-9FD9-0271C4722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2002">
            <a:off x="3433373" y="4001673"/>
            <a:ext cx="256894" cy="2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8" descr="Rhyephenes maillei">
            <a:extLst>
              <a:ext uri="{FF2B5EF4-FFF2-40B4-BE49-F238E27FC236}">
                <a16:creationId xmlns:a16="http://schemas.microsoft.com/office/drawing/2014/main" id="{9B71DA2C-AAB7-1D4E-F53C-32C9FC253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35" y="3479149"/>
            <a:ext cx="268057" cy="2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8" descr="Rhyephenes maillei">
            <a:extLst>
              <a:ext uri="{FF2B5EF4-FFF2-40B4-BE49-F238E27FC236}">
                <a16:creationId xmlns:a16="http://schemas.microsoft.com/office/drawing/2014/main" id="{011F8B68-E520-B1E7-D8F8-984C4F08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9866">
            <a:off x="3217691" y="3581305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8" descr="Rhyephenes maillei">
            <a:extLst>
              <a:ext uri="{FF2B5EF4-FFF2-40B4-BE49-F238E27FC236}">
                <a16:creationId xmlns:a16="http://schemas.microsoft.com/office/drawing/2014/main" id="{5A237523-E2E0-6E66-6953-16CC30580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7063">
            <a:off x="3372654" y="3731313"/>
            <a:ext cx="246394" cy="2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8" descr="Rhyephenes maillei">
            <a:extLst>
              <a:ext uri="{FF2B5EF4-FFF2-40B4-BE49-F238E27FC236}">
                <a16:creationId xmlns:a16="http://schemas.microsoft.com/office/drawing/2014/main" id="{DC6F8DB4-F154-4A06-93D9-B26AFED48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27819">
            <a:off x="3604683" y="3649802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8" descr="Rhyephenes maillei">
            <a:extLst>
              <a:ext uri="{FF2B5EF4-FFF2-40B4-BE49-F238E27FC236}">
                <a16:creationId xmlns:a16="http://schemas.microsoft.com/office/drawing/2014/main" id="{26DF46BC-1095-70AC-8B6C-CAC8F1149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2002">
            <a:off x="3770828" y="3507739"/>
            <a:ext cx="256894" cy="2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8" descr="Rhyephenes maillei">
            <a:extLst>
              <a:ext uri="{FF2B5EF4-FFF2-40B4-BE49-F238E27FC236}">
                <a16:creationId xmlns:a16="http://schemas.microsoft.com/office/drawing/2014/main" id="{C90FFE3E-E67D-8A06-3D9A-F88FFE26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946" y="4352280"/>
            <a:ext cx="268057" cy="2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8" descr="Rhyephenes maillei">
            <a:extLst>
              <a:ext uri="{FF2B5EF4-FFF2-40B4-BE49-F238E27FC236}">
                <a16:creationId xmlns:a16="http://schemas.microsoft.com/office/drawing/2014/main" id="{EA6EC69C-EB3E-EDA6-B73A-A65CD5460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9866">
            <a:off x="2930102" y="4454436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8" descr="Rhyephenes maillei">
            <a:extLst>
              <a:ext uri="{FF2B5EF4-FFF2-40B4-BE49-F238E27FC236}">
                <a16:creationId xmlns:a16="http://schemas.microsoft.com/office/drawing/2014/main" id="{AB8540CE-DB56-7E81-E228-B8AC5680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7063">
            <a:off x="3085065" y="4604444"/>
            <a:ext cx="246394" cy="2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8" descr="Rhyephenes maillei">
            <a:extLst>
              <a:ext uri="{FF2B5EF4-FFF2-40B4-BE49-F238E27FC236}">
                <a16:creationId xmlns:a16="http://schemas.microsoft.com/office/drawing/2014/main" id="{39139940-58AB-A28E-E5CF-71FA6EE3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27819">
            <a:off x="3317094" y="4522933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8" descr="Rhyephenes maillei">
            <a:extLst>
              <a:ext uri="{FF2B5EF4-FFF2-40B4-BE49-F238E27FC236}">
                <a16:creationId xmlns:a16="http://schemas.microsoft.com/office/drawing/2014/main" id="{BB1ACEE3-7BD2-3849-CC9D-15C2F27C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2002">
            <a:off x="3483239" y="4380870"/>
            <a:ext cx="256894" cy="2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8" descr="Rhyephenes maillei">
            <a:extLst>
              <a:ext uri="{FF2B5EF4-FFF2-40B4-BE49-F238E27FC236}">
                <a16:creationId xmlns:a16="http://schemas.microsoft.com/office/drawing/2014/main" id="{41D30DE2-0005-79C1-C0A6-890D5ACE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24" y="2206260"/>
            <a:ext cx="268057" cy="2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8" descr="Rhyephenes maillei">
            <a:extLst>
              <a:ext uri="{FF2B5EF4-FFF2-40B4-BE49-F238E27FC236}">
                <a16:creationId xmlns:a16="http://schemas.microsoft.com/office/drawing/2014/main" id="{E1F3495F-D31E-92A7-C2E0-159F91201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9866">
            <a:off x="3962880" y="2308416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8" descr="Rhyephenes maillei">
            <a:extLst>
              <a:ext uri="{FF2B5EF4-FFF2-40B4-BE49-F238E27FC236}">
                <a16:creationId xmlns:a16="http://schemas.microsoft.com/office/drawing/2014/main" id="{7EB21076-553C-0568-3C86-BE8372EE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7063">
            <a:off x="4117843" y="2458424"/>
            <a:ext cx="246394" cy="2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8" descr="Rhyephenes maillei">
            <a:extLst>
              <a:ext uri="{FF2B5EF4-FFF2-40B4-BE49-F238E27FC236}">
                <a16:creationId xmlns:a16="http://schemas.microsoft.com/office/drawing/2014/main" id="{6EA03857-FEB6-B70A-8CE8-290DBD27C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27819">
            <a:off x="4349872" y="2376913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8" descr="Rhyephenes maillei">
            <a:extLst>
              <a:ext uri="{FF2B5EF4-FFF2-40B4-BE49-F238E27FC236}">
                <a16:creationId xmlns:a16="http://schemas.microsoft.com/office/drawing/2014/main" id="{E617D643-BC88-5D8D-63F5-E33728D28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2002">
            <a:off x="4516017" y="2234850"/>
            <a:ext cx="256894" cy="2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8" descr="Rhyephenes maillei">
            <a:extLst>
              <a:ext uri="{FF2B5EF4-FFF2-40B4-BE49-F238E27FC236}">
                <a16:creationId xmlns:a16="http://schemas.microsoft.com/office/drawing/2014/main" id="{8CCD6542-EA8C-D25C-C995-46FEB6DF1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59" y="4247882"/>
            <a:ext cx="268057" cy="2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8" descr="Rhyephenes maillei">
            <a:extLst>
              <a:ext uri="{FF2B5EF4-FFF2-40B4-BE49-F238E27FC236}">
                <a16:creationId xmlns:a16="http://schemas.microsoft.com/office/drawing/2014/main" id="{A1D41559-982F-883F-2EB3-CD0A78C01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9866">
            <a:off x="4512415" y="4350038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8" descr="Rhyephenes maillei">
            <a:extLst>
              <a:ext uri="{FF2B5EF4-FFF2-40B4-BE49-F238E27FC236}">
                <a16:creationId xmlns:a16="http://schemas.microsoft.com/office/drawing/2014/main" id="{DAC39884-6245-3159-424F-1DB9ED095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7063">
            <a:off x="4667378" y="4500046"/>
            <a:ext cx="246394" cy="2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8" descr="Rhyephenes maillei">
            <a:extLst>
              <a:ext uri="{FF2B5EF4-FFF2-40B4-BE49-F238E27FC236}">
                <a16:creationId xmlns:a16="http://schemas.microsoft.com/office/drawing/2014/main" id="{A0816E05-CBFE-FBD1-F1CF-0A73DCD5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27819">
            <a:off x="4899407" y="4418535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8" descr="Rhyephenes maillei">
            <a:extLst>
              <a:ext uri="{FF2B5EF4-FFF2-40B4-BE49-F238E27FC236}">
                <a16:creationId xmlns:a16="http://schemas.microsoft.com/office/drawing/2014/main" id="{4111E79E-EFA8-A142-5C76-8F7D66473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2002">
            <a:off x="5065552" y="4276472"/>
            <a:ext cx="256894" cy="2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8" descr="Rhyephenes maillei">
            <a:extLst>
              <a:ext uri="{FF2B5EF4-FFF2-40B4-BE49-F238E27FC236}">
                <a16:creationId xmlns:a16="http://schemas.microsoft.com/office/drawing/2014/main" id="{C3EB171D-6DD4-6D60-8822-4F37BEDDD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80" y="4168176"/>
            <a:ext cx="268057" cy="2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8" descr="Rhyephenes maillei">
            <a:extLst>
              <a:ext uri="{FF2B5EF4-FFF2-40B4-BE49-F238E27FC236}">
                <a16:creationId xmlns:a16="http://schemas.microsoft.com/office/drawing/2014/main" id="{BEE99F04-108B-B95E-67DF-0CC4FA701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9866">
            <a:off x="3815636" y="4270332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8" descr="Rhyephenes maillei">
            <a:extLst>
              <a:ext uri="{FF2B5EF4-FFF2-40B4-BE49-F238E27FC236}">
                <a16:creationId xmlns:a16="http://schemas.microsoft.com/office/drawing/2014/main" id="{1F61BEDE-CA2F-A041-379F-D8A102C4F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7063">
            <a:off x="3970599" y="4420340"/>
            <a:ext cx="246394" cy="2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8" descr="Rhyephenes maillei">
            <a:extLst>
              <a:ext uri="{FF2B5EF4-FFF2-40B4-BE49-F238E27FC236}">
                <a16:creationId xmlns:a16="http://schemas.microsoft.com/office/drawing/2014/main" id="{8FB7B706-8717-0084-8F92-0E32DE64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27819">
            <a:off x="4202628" y="4338829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8" descr="Rhyephenes maillei">
            <a:extLst>
              <a:ext uri="{FF2B5EF4-FFF2-40B4-BE49-F238E27FC236}">
                <a16:creationId xmlns:a16="http://schemas.microsoft.com/office/drawing/2014/main" id="{FE841F19-D912-9EA8-A742-6FAA456F0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2002">
            <a:off x="4368773" y="4196766"/>
            <a:ext cx="256894" cy="2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8" descr="Rhyephenes maillei">
            <a:extLst>
              <a:ext uri="{FF2B5EF4-FFF2-40B4-BE49-F238E27FC236}">
                <a16:creationId xmlns:a16="http://schemas.microsoft.com/office/drawing/2014/main" id="{7AF17DBF-9449-FD9E-ABA2-39A20F623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99" y="3644159"/>
            <a:ext cx="268057" cy="2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8" descr="Rhyephenes maillei">
            <a:extLst>
              <a:ext uri="{FF2B5EF4-FFF2-40B4-BE49-F238E27FC236}">
                <a16:creationId xmlns:a16="http://schemas.microsoft.com/office/drawing/2014/main" id="{D986C51E-8CC2-4622-3E71-B0F95C355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9866">
            <a:off x="2705555" y="3746315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8" descr="Rhyephenes maillei">
            <a:extLst>
              <a:ext uri="{FF2B5EF4-FFF2-40B4-BE49-F238E27FC236}">
                <a16:creationId xmlns:a16="http://schemas.microsoft.com/office/drawing/2014/main" id="{A3D59B4D-D699-C1AA-36D9-206EE5CA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7063">
            <a:off x="2860518" y="3896323"/>
            <a:ext cx="246394" cy="2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8" descr="Rhyephenes maillei">
            <a:extLst>
              <a:ext uri="{FF2B5EF4-FFF2-40B4-BE49-F238E27FC236}">
                <a16:creationId xmlns:a16="http://schemas.microsoft.com/office/drawing/2014/main" id="{1AB8F84A-C335-51F3-BD0C-D24611B91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27819">
            <a:off x="3092547" y="3814812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8" descr="Rhyephenes maillei">
            <a:extLst>
              <a:ext uri="{FF2B5EF4-FFF2-40B4-BE49-F238E27FC236}">
                <a16:creationId xmlns:a16="http://schemas.microsoft.com/office/drawing/2014/main" id="{E0471C0D-E4D4-7455-6A35-B87E4920D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2002">
            <a:off x="3258692" y="3672749"/>
            <a:ext cx="256894" cy="2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8" descr="Rhyephenes maillei">
            <a:extLst>
              <a:ext uri="{FF2B5EF4-FFF2-40B4-BE49-F238E27FC236}">
                <a16:creationId xmlns:a16="http://schemas.microsoft.com/office/drawing/2014/main" id="{3E8093AA-2B59-FD5A-D795-25FCBF95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07" y="3634070"/>
            <a:ext cx="268057" cy="2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8" descr="Rhyephenes maillei">
            <a:extLst>
              <a:ext uri="{FF2B5EF4-FFF2-40B4-BE49-F238E27FC236}">
                <a16:creationId xmlns:a16="http://schemas.microsoft.com/office/drawing/2014/main" id="{967B0445-7592-E4B4-C5FF-B0AD6666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9866">
            <a:off x="4095163" y="3736226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8" descr="Rhyephenes maillei">
            <a:extLst>
              <a:ext uri="{FF2B5EF4-FFF2-40B4-BE49-F238E27FC236}">
                <a16:creationId xmlns:a16="http://schemas.microsoft.com/office/drawing/2014/main" id="{A070AF5E-C4EB-7B63-4969-12BE8C89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7063">
            <a:off x="4250126" y="3886234"/>
            <a:ext cx="246394" cy="2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8" descr="Rhyephenes maillei">
            <a:extLst>
              <a:ext uri="{FF2B5EF4-FFF2-40B4-BE49-F238E27FC236}">
                <a16:creationId xmlns:a16="http://schemas.microsoft.com/office/drawing/2014/main" id="{14ECAAB3-F1C8-A32E-BB1B-346D62657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27819">
            <a:off x="4482155" y="3804723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8" descr="Rhyephenes maillei">
            <a:extLst>
              <a:ext uri="{FF2B5EF4-FFF2-40B4-BE49-F238E27FC236}">
                <a16:creationId xmlns:a16="http://schemas.microsoft.com/office/drawing/2014/main" id="{799EB522-8746-BD2F-7E30-3D430DDE9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2002">
            <a:off x="4648300" y="3662660"/>
            <a:ext cx="256894" cy="2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8" descr="Rhyephenes maillei">
            <a:extLst>
              <a:ext uri="{FF2B5EF4-FFF2-40B4-BE49-F238E27FC236}">
                <a16:creationId xmlns:a16="http://schemas.microsoft.com/office/drawing/2014/main" id="{455116AB-D937-C24F-A0D6-2657B5DAD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508" y="4261679"/>
            <a:ext cx="268057" cy="2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8" descr="Rhyephenes maillei">
            <a:extLst>
              <a:ext uri="{FF2B5EF4-FFF2-40B4-BE49-F238E27FC236}">
                <a16:creationId xmlns:a16="http://schemas.microsoft.com/office/drawing/2014/main" id="{EE7AD158-274E-C4C0-2781-143A36B9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9866">
            <a:off x="2140664" y="4363835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8" descr="Rhyephenes maillei">
            <a:extLst>
              <a:ext uri="{FF2B5EF4-FFF2-40B4-BE49-F238E27FC236}">
                <a16:creationId xmlns:a16="http://schemas.microsoft.com/office/drawing/2014/main" id="{C8E6C838-1F94-7B37-394C-66AB41C53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7063">
            <a:off x="2295627" y="4513843"/>
            <a:ext cx="246394" cy="2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8" descr="Rhyephenes maillei">
            <a:extLst>
              <a:ext uri="{FF2B5EF4-FFF2-40B4-BE49-F238E27FC236}">
                <a16:creationId xmlns:a16="http://schemas.microsoft.com/office/drawing/2014/main" id="{59573430-D2DC-CB57-8E03-41CFEAAB7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27819">
            <a:off x="2527656" y="4432332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8" descr="Rhyephenes maillei">
            <a:extLst>
              <a:ext uri="{FF2B5EF4-FFF2-40B4-BE49-F238E27FC236}">
                <a16:creationId xmlns:a16="http://schemas.microsoft.com/office/drawing/2014/main" id="{D3292E3B-4707-96FA-5527-EC08F07A6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2002">
            <a:off x="2693801" y="4290269"/>
            <a:ext cx="256894" cy="2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8" descr="Rhyephenes maillei">
            <a:extLst>
              <a:ext uri="{FF2B5EF4-FFF2-40B4-BE49-F238E27FC236}">
                <a16:creationId xmlns:a16="http://schemas.microsoft.com/office/drawing/2014/main" id="{76C14F77-E8CE-34CC-9641-FE170464C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567" y="4437868"/>
            <a:ext cx="268057" cy="2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8" descr="Rhyephenes maillei">
            <a:extLst>
              <a:ext uri="{FF2B5EF4-FFF2-40B4-BE49-F238E27FC236}">
                <a16:creationId xmlns:a16="http://schemas.microsoft.com/office/drawing/2014/main" id="{C1A12446-F080-4242-E5D6-BAC0B10E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9866">
            <a:off x="3939723" y="4540024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8" descr="Rhyephenes maillei">
            <a:extLst>
              <a:ext uri="{FF2B5EF4-FFF2-40B4-BE49-F238E27FC236}">
                <a16:creationId xmlns:a16="http://schemas.microsoft.com/office/drawing/2014/main" id="{3E66C8A1-E5A6-CF24-2299-2A7E422A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7063">
            <a:off x="4094686" y="4690032"/>
            <a:ext cx="246394" cy="2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8" descr="Rhyephenes maillei">
            <a:extLst>
              <a:ext uri="{FF2B5EF4-FFF2-40B4-BE49-F238E27FC236}">
                <a16:creationId xmlns:a16="http://schemas.microsoft.com/office/drawing/2014/main" id="{74BAE6BD-DF12-0396-0512-59D1D28E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27819">
            <a:off x="4326715" y="4608521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8" descr="Rhyephenes maillei">
            <a:extLst>
              <a:ext uri="{FF2B5EF4-FFF2-40B4-BE49-F238E27FC236}">
                <a16:creationId xmlns:a16="http://schemas.microsoft.com/office/drawing/2014/main" id="{61560D0A-26D4-4516-DF4A-C6B66E51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2002">
            <a:off x="4492860" y="4466458"/>
            <a:ext cx="256894" cy="2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8" descr="Rhyephenes maillei">
            <a:extLst>
              <a:ext uri="{FF2B5EF4-FFF2-40B4-BE49-F238E27FC236}">
                <a16:creationId xmlns:a16="http://schemas.microsoft.com/office/drawing/2014/main" id="{95272A43-6272-C82E-4C44-0DB18BBC2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9894">
            <a:off x="4228708" y="3408126"/>
            <a:ext cx="268057" cy="2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8" descr="Rhyephenes maillei">
            <a:extLst>
              <a:ext uri="{FF2B5EF4-FFF2-40B4-BE49-F238E27FC236}">
                <a16:creationId xmlns:a16="http://schemas.microsoft.com/office/drawing/2014/main" id="{A0D42B11-E926-5D7B-BF78-19C95A00C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9760">
            <a:off x="4330864" y="3510282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8" descr="Rhyephenes maillei">
            <a:extLst>
              <a:ext uri="{FF2B5EF4-FFF2-40B4-BE49-F238E27FC236}">
                <a16:creationId xmlns:a16="http://schemas.microsoft.com/office/drawing/2014/main" id="{5BA26D5D-9F34-3B85-AA56-25F45109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6957">
            <a:off x="4485827" y="3660290"/>
            <a:ext cx="246394" cy="2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8" descr="Rhyephenes maillei">
            <a:extLst>
              <a:ext uri="{FF2B5EF4-FFF2-40B4-BE49-F238E27FC236}">
                <a16:creationId xmlns:a16="http://schemas.microsoft.com/office/drawing/2014/main" id="{DD38CB03-34CD-ED5C-A6BE-DB4A624A9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7713">
            <a:off x="4717856" y="3578779"/>
            <a:ext cx="318302" cy="3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1" name="Picture 8" descr="Rhyephenes maillei">
            <a:extLst>
              <a:ext uri="{FF2B5EF4-FFF2-40B4-BE49-F238E27FC236}">
                <a16:creationId xmlns:a16="http://schemas.microsoft.com/office/drawing/2014/main" id="{3EFF1F11-F1FB-DE66-63D4-309E8DEC5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11896">
            <a:off x="4884001" y="3436716"/>
            <a:ext cx="256894" cy="2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29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1B8847-9CBE-1DCF-9AE0-BEC200E12919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7772400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GdL</a:t>
            </a:r>
            <a:r>
              <a:rPr lang="it-IT" sz="16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 Biodiversità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EF06E84-ADA2-9275-9134-1B8B7D2D96E2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 panose="020B0503030403020204" pitchFamily="34" charset="0"/>
                <a:ea typeface="Roboto Slab Black" pitchFamily="2" charset="0"/>
              </a:rPr>
              <a:t>MIGLIORARE i dati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73144-B319-C13C-6FE6-40766433DD1A}"/>
              </a:ext>
            </a:extLst>
          </p:cNvPr>
          <p:cNvSpPr txBox="1"/>
          <p:nvPr/>
        </p:nvSpPr>
        <p:spPr>
          <a:xfrm>
            <a:off x="1897758" y="1319168"/>
            <a:ext cx="2220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“</a:t>
            </a:r>
            <a:r>
              <a:rPr lang="it-IT" sz="2400" dirty="0" err="1"/>
              <a:t>emotional</a:t>
            </a:r>
            <a:r>
              <a:rPr lang="it-IT" sz="2400" dirty="0"/>
              <a:t> gap”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73AA43-FD7F-8A41-0ACB-4DEBA0FB6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80" y="0"/>
            <a:ext cx="3464879" cy="6858000"/>
          </a:xfrm>
          <a:prstGeom prst="rect">
            <a:avLst/>
          </a:prstGeom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BBC0226F-D8C5-0DED-165E-79615EB1A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8813" y="2058660"/>
            <a:ext cx="6901623" cy="348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3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1B8847-9CBE-1DCF-9AE0-BEC200E12919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7772400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GdL</a:t>
            </a:r>
            <a:r>
              <a:rPr lang="it-IT" sz="16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 Biodiversità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EF06E84-ADA2-9275-9134-1B8B7D2D96E2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8870752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 panose="020B0503030403020204" pitchFamily="34" charset="0"/>
                <a:ea typeface="Roboto Slab Black" pitchFamily="2" charset="0"/>
              </a:rPr>
              <a:t>Migliorare la produzione scientifica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3913B-77F9-5E23-2104-35D0E6187779}"/>
              </a:ext>
            </a:extLst>
          </p:cNvPr>
          <p:cNvSpPr txBox="1"/>
          <p:nvPr/>
        </p:nvSpPr>
        <p:spPr>
          <a:xfrm>
            <a:off x="6654283" y="1768340"/>
            <a:ext cx="52936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Primavera 2022</a:t>
            </a:r>
          </a:p>
          <a:p>
            <a:endParaRPr lang="it-IT" sz="2400" dirty="0"/>
          </a:p>
          <a:p>
            <a:r>
              <a:rPr lang="it-IT" sz="2400" dirty="0"/>
              <a:t>Miglioramento delle analisi e della pubblicazione dei risultati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Rivolto a giovani</a:t>
            </a:r>
          </a:p>
          <a:p>
            <a:endParaRPr lang="it-IT" sz="2400" dirty="0"/>
          </a:p>
          <a:p>
            <a:r>
              <a:rPr lang="it-IT" sz="2400" dirty="0"/>
              <a:t>150-200 collegamenti simultanei</a:t>
            </a:r>
          </a:p>
        </p:txBody>
      </p:sp>
      <p:pic>
        <p:nvPicPr>
          <p:cNvPr id="6" name="Picture 5" descr="A poster of a college&#10;&#10;Description automatically generated with medium confidence">
            <a:extLst>
              <a:ext uri="{FF2B5EF4-FFF2-40B4-BE49-F238E27FC236}">
                <a16:creationId xmlns:a16="http://schemas.microsoft.com/office/drawing/2014/main" id="{AA26E5B9-1BD5-17E4-4920-D94255AE1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" y="1116395"/>
            <a:ext cx="6330582" cy="56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1B8847-9CBE-1DCF-9AE0-BEC200E12919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7772400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GdL</a:t>
            </a:r>
            <a:r>
              <a:rPr lang="it-IT" sz="16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 Biodiversità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EF06E84-ADA2-9275-9134-1B8B7D2D96E2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 panose="020B0503030403020204" pitchFamily="34" charset="0"/>
                <a:ea typeface="Roboto Slab Black" pitchFamily="2" charset="0"/>
              </a:rPr>
              <a:t>Comunicare i risultati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3913B-77F9-5E23-2104-35D0E6187779}"/>
              </a:ext>
            </a:extLst>
          </p:cNvPr>
          <p:cNvSpPr txBox="1"/>
          <p:nvPr/>
        </p:nvSpPr>
        <p:spPr>
          <a:xfrm>
            <a:off x="1109861" y="2090172"/>
            <a:ext cx="55416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22 Maggio 2023</a:t>
            </a:r>
          </a:p>
          <a:p>
            <a:endParaRPr lang="it-IT" sz="2400" dirty="0"/>
          </a:p>
          <a:p>
            <a:r>
              <a:rPr lang="it-IT" sz="2400" dirty="0"/>
              <a:t>Tavola Rotonda “Biodiversità che cambia”</a:t>
            </a:r>
          </a:p>
          <a:p>
            <a:endParaRPr lang="it-IT" sz="2400" dirty="0"/>
          </a:p>
          <a:p>
            <a:r>
              <a:rPr lang="it-IT" sz="2400" dirty="0"/>
              <a:t>Rivolta a cittadini</a:t>
            </a:r>
          </a:p>
          <a:p>
            <a:endParaRPr lang="it-IT" sz="2400" dirty="0"/>
          </a:p>
          <a:p>
            <a:r>
              <a:rPr lang="it-IT" sz="2400" dirty="0"/>
              <a:t>Venezia – Mostra Antropocene</a:t>
            </a:r>
          </a:p>
          <a:p>
            <a:r>
              <a:rPr lang="it-IT" sz="2400" dirty="0"/>
              <a:t>100 anni CNR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CFFD82-8C85-561E-34C5-258BF2A97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54" y="0"/>
            <a:ext cx="4747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1B8847-9CBE-1DCF-9AE0-BEC200E12919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7772400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GdL</a:t>
            </a:r>
            <a:r>
              <a:rPr lang="it-IT" sz="16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 Biodiversità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EF06E84-ADA2-9275-9134-1B8B7D2D96E2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 panose="020B0503030403020204" pitchFamily="34" charset="0"/>
                <a:ea typeface="Roboto Slab Black" pitchFamily="2" charset="0"/>
              </a:rPr>
              <a:t>Discutere i risultati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3913B-77F9-5E23-2104-35D0E6187779}"/>
              </a:ext>
            </a:extLst>
          </p:cNvPr>
          <p:cNvSpPr txBox="1"/>
          <p:nvPr/>
        </p:nvSpPr>
        <p:spPr>
          <a:xfrm>
            <a:off x="6863610" y="4411698"/>
            <a:ext cx="4311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Opinion papers</a:t>
            </a:r>
          </a:p>
        </p:txBody>
      </p:sp>
      <p:pic>
        <p:nvPicPr>
          <p:cNvPr id="6" name="Picture 5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5D5288A2-3CD3-33D0-96E9-02B2D56D1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17" y="1253270"/>
            <a:ext cx="9155933" cy="2055413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89C28C-1A04-C64A-BCE8-50AFF8DB33CD}"/>
              </a:ext>
            </a:extLst>
          </p:cNvPr>
          <p:cNvSpPr txBox="1"/>
          <p:nvPr/>
        </p:nvSpPr>
        <p:spPr>
          <a:xfrm>
            <a:off x="1173350" y="3703404"/>
            <a:ext cx="4311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Osservazione degli eventi</a:t>
            </a:r>
          </a:p>
          <a:p>
            <a:endParaRPr lang="it-IT" sz="2400" dirty="0"/>
          </a:p>
          <a:p>
            <a:r>
              <a:rPr lang="it-IT" sz="2400" dirty="0"/>
              <a:t>Inferenza sui processi</a:t>
            </a:r>
          </a:p>
          <a:p>
            <a:endParaRPr lang="it-IT" sz="2400" dirty="0"/>
          </a:p>
          <a:p>
            <a:r>
              <a:rPr lang="it-IT" sz="2400" dirty="0"/>
              <a:t>Proposte di azioni e soluzioni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8D5A59B-516E-07B7-6B26-A936F65B6FEB}"/>
              </a:ext>
            </a:extLst>
          </p:cNvPr>
          <p:cNvSpPr/>
          <p:nvPr/>
        </p:nvSpPr>
        <p:spPr>
          <a:xfrm>
            <a:off x="5296395" y="3703404"/>
            <a:ext cx="1389413" cy="1938992"/>
          </a:xfrm>
          <a:prstGeom prst="rightBrace">
            <a:avLst>
              <a:gd name="adj1" fmla="val 34889"/>
              <a:gd name="adj2" fmla="val 50000"/>
            </a:avLst>
          </a:prstGeom>
          <a:ln w="1238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326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1B8847-9CBE-1DCF-9AE0-BEC200E12919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7772400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GdL</a:t>
            </a:r>
            <a:r>
              <a:rPr lang="it-IT" sz="16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 Biodiversità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EF06E84-ADA2-9275-9134-1B8B7D2D96E2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>
                <a:solidFill>
                  <a:schemeClr val="bg1"/>
                </a:solidFill>
                <a:latin typeface="Source Sans Pro" panose="020B0503030403020204" pitchFamily="34" charset="0"/>
                <a:ea typeface="Roboto Slab Black" pitchFamily="2" charset="0"/>
              </a:rPr>
              <a:t>Il contesto in </a:t>
            </a:r>
            <a:r>
              <a:rPr lang="it-IT" sz="3000" b="1" dirty="0" err="1">
                <a:solidFill>
                  <a:schemeClr val="bg1"/>
                </a:solidFill>
                <a:latin typeface="Source Sans Pro" panose="020B0503030403020204" pitchFamily="34" charset="0"/>
                <a:ea typeface="Roboto Slab Black" pitchFamily="2" charset="0"/>
              </a:rPr>
              <a:t>italia</a:t>
            </a:r>
            <a:endParaRPr lang="it-IT" sz="3000" b="1" dirty="0">
              <a:solidFill>
                <a:schemeClr val="bg1"/>
              </a:solidFill>
              <a:latin typeface="Source Sans Pro" panose="020B0503030403020204" pitchFamily="34" charset="0"/>
              <a:ea typeface="Roboto Slab Black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8083FC-D116-D508-DE17-FCABEAE62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43410"/>
            <a:ext cx="7772400" cy="214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80A0E4-434B-CE50-ED0E-DD078963BD34}"/>
              </a:ext>
            </a:extLst>
          </p:cNvPr>
          <p:cNvSpPr txBox="1"/>
          <p:nvPr/>
        </p:nvSpPr>
        <p:spPr>
          <a:xfrm>
            <a:off x="3537941" y="4762087"/>
            <a:ext cx="5146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/>
              <a:t>Biodiversity</a:t>
            </a:r>
            <a:r>
              <a:rPr lang="it-IT" sz="3200" b="1" dirty="0"/>
              <a:t> Science Gateway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73144-B319-C13C-6FE6-40766433DD1A}"/>
              </a:ext>
            </a:extLst>
          </p:cNvPr>
          <p:cNvSpPr txBox="1"/>
          <p:nvPr/>
        </p:nvSpPr>
        <p:spPr>
          <a:xfrm>
            <a:off x="4123134" y="3810684"/>
            <a:ext cx="397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settembre 2022 – agosto 2025</a:t>
            </a:r>
          </a:p>
        </p:txBody>
      </p:sp>
    </p:spTree>
    <p:extLst>
      <p:ext uri="{BB962C8B-B14F-4D97-AF65-F5344CB8AC3E}">
        <p14:creationId xmlns:p14="http://schemas.microsoft.com/office/powerpoint/2010/main" val="234842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1B8847-9CBE-1DCF-9AE0-BEC200E12919}"/>
              </a:ext>
            </a:extLst>
          </p:cNvPr>
          <p:cNvSpPr txBox="1">
            <a:spLocks/>
          </p:cNvSpPr>
          <p:nvPr/>
        </p:nvSpPr>
        <p:spPr>
          <a:xfrm>
            <a:off x="317241" y="6412237"/>
            <a:ext cx="7772400" cy="451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 err="1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GdL</a:t>
            </a:r>
            <a:r>
              <a:rPr lang="it-IT" sz="1600" b="1" dirty="0">
                <a:solidFill>
                  <a:srgbClr val="2A4385"/>
                </a:solidFill>
                <a:latin typeface="Source Sans Pro" panose="020B0503030403020204" pitchFamily="34" charset="0"/>
                <a:ea typeface="Roboto Slab Black" pitchFamily="2" charset="0"/>
              </a:rPr>
              <a:t> Biodiversità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EF06E84-ADA2-9275-9134-1B8B7D2D96E2}"/>
              </a:ext>
            </a:extLst>
          </p:cNvPr>
          <p:cNvSpPr txBox="1">
            <a:spLocks/>
          </p:cNvSpPr>
          <p:nvPr/>
        </p:nvSpPr>
        <p:spPr>
          <a:xfrm>
            <a:off x="242426" y="445791"/>
            <a:ext cx="7571537" cy="42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b="1" dirty="0" err="1">
                <a:solidFill>
                  <a:schemeClr val="bg1"/>
                </a:solidFill>
                <a:latin typeface="Source Sans Pro" panose="020B0503030403020204" pitchFamily="34" charset="0"/>
                <a:ea typeface="Roboto Slab Black" pitchFamily="2" charset="0"/>
              </a:rPr>
              <a:t>GdL</a:t>
            </a:r>
            <a:r>
              <a:rPr lang="it-IT" sz="3000" b="1" dirty="0">
                <a:solidFill>
                  <a:schemeClr val="bg1"/>
                </a:solidFill>
                <a:latin typeface="Source Sans Pro" panose="020B0503030403020204" pitchFamily="34" charset="0"/>
                <a:ea typeface="Roboto Slab Black" pitchFamily="2" charset="0"/>
              </a:rPr>
              <a:t> biodiversità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A2A91-7E7C-8EF8-016A-9CB2EB151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/>
          <a:stretch/>
        </p:blipFill>
        <p:spPr>
          <a:xfrm>
            <a:off x="4298869" y="1575009"/>
            <a:ext cx="3588906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82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42313b-205e-40e6-98d6-c7d584908dc2">
      <Terms xmlns="http://schemas.microsoft.com/office/infopath/2007/PartnerControls"/>
    </lcf76f155ced4ddcb4097134ff3c332f>
    <TaxCatchAll xmlns="85b8de60-8595-406e-9faf-72abcd98fc9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599E0EDA69624182D65E5C14D3EDBA" ma:contentTypeVersion="13" ma:contentTypeDescription="Create a new document." ma:contentTypeScope="" ma:versionID="0ef38e2a3de77434ff71ebd71b9f1d5d">
  <xsd:schema xmlns:xsd="http://www.w3.org/2001/XMLSchema" xmlns:xs="http://www.w3.org/2001/XMLSchema" xmlns:p="http://schemas.microsoft.com/office/2006/metadata/properties" xmlns:ns2="4442313b-205e-40e6-98d6-c7d584908dc2" xmlns:ns3="85b8de60-8595-406e-9faf-72abcd98fc92" targetNamespace="http://schemas.microsoft.com/office/2006/metadata/properties" ma:root="true" ma:fieldsID="bed939a64c7c7a93b586f4cbec273b49" ns2:_="" ns3:_="">
    <xsd:import namespace="4442313b-205e-40e6-98d6-c7d584908dc2"/>
    <xsd:import namespace="85b8de60-8595-406e-9faf-72abcd98f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2313b-205e-40e6-98d6-c7d584908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8de60-8595-406e-9faf-72abcd98f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356a4b9-acb6-4180-8e93-3160fcd35268}" ma:internalName="TaxCatchAll" ma:showField="CatchAllData" ma:web="85b8de60-8595-406e-9faf-72abcd98fc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B66CA0-4467-43C9-AA74-83DA801722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EE4497-9D9F-4EED-842C-7D0FB3982660}">
  <ds:schemaRefs>
    <ds:schemaRef ds:uri="http://schemas.microsoft.com/office/2006/metadata/properties"/>
    <ds:schemaRef ds:uri="http://schemas.microsoft.com/office/infopath/2007/PartnerControls"/>
    <ds:schemaRef ds:uri="0e8b4e4a-2634-4a0d-8711-ee726bff4d05"/>
    <ds:schemaRef ds:uri="b034273a-9543-45fd-b584-e8a0777a9e2b"/>
  </ds:schemaRefs>
</ds:datastoreItem>
</file>

<file path=customXml/itemProps3.xml><?xml version="1.0" encoding="utf-8"?>
<ds:datastoreItem xmlns:ds="http://schemas.openxmlformats.org/officeDocument/2006/customXml" ds:itemID="{A9406A57-380B-4E57-A549-D18E1AB4B06F}"/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138</Words>
  <Application>Microsoft Macintosh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Source Sans Pro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Francy</dc:creator>
  <cp:lastModifiedBy>DIEGO FONTANETO</cp:lastModifiedBy>
  <cp:revision>127</cp:revision>
  <dcterms:created xsi:type="dcterms:W3CDTF">2020-06-25T08:30:49Z</dcterms:created>
  <dcterms:modified xsi:type="dcterms:W3CDTF">2023-12-07T16:07:24Z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0x01010034599E0EDA69624182D65E5C14D3EDBA</vt:lpwstr>
  </property>
</Properties>
</file>